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3"/>
  </p:notesMasterIdLst>
  <p:sldIdLst>
    <p:sldId id="269" r:id="rId2"/>
    <p:sldId id="292" r:id="rId3"/>
    <p:sldId id="500" r:id="rId4"/>
    <p:sldId id="342" r:id="rId5"/>
    <p:sldId id="321" r:id="rId6"/>
    <p:sldId id="331" r:id="rId7"/>
    <p:sldId id="486" r:id="rId8"/>
    <p:sldId id="320" r:id="rId9"/>
    <p:sldId id="478" r:id="rId10"/>
    <p:sldId id="481" r:id="rId11"/>
    <p:sldId id="493" r:id="rId12"/>
    <p:sldId id="345" r:id="rId13"/>
    <p:sldId id="346" r:id="rId14"/>
    <p:sldId id="347" r:id="rId15"/>
    <p:sldId id="469" r:id="rId16"/>
    <p:sldId id="416" r:id="rId17"/>
    <p:sldId id="456" r:id="rId18"/>
    <p:sldId id="483" r:id="rId19"/>
    <p:sldId id="435" r:id="rId20"/>
    <p:sldId id="494" r:id="rId21"/>
    <p:sldId id="322" r:id="rId22"/>
    <p:sldId id="465" r:id="rId23"/>
    <p:sldId id="495" r:id="rId24"/>
    <p:sldId id="489" r:id="rId25"/>
    <p:sldId id="475" r:id="rId26"/>
    <p:sldId id="497" r:id="rId27"/>
    <p:sldId id="335" r:id="rId28"/>
    <p:sldId id="488" r:id="rId29"/>
    <p:sldId id="498" r:id="rId30"/>
    <p:sldId id="473" r:id="rId31"/>
    <p:sldId id="499" r:id="rId32"/>
    <p:sldId id="501" r:id="rId33"/>
    <p:sldId id="502" r:id="rId34"/>
    <p:sldId id="496" r:id="rId35"/>
    <p:sldId id="490" r:id="rId36"/>
    <p:sldId id="338" r:id="rId37"/>
    <p:sldId id="474" r:id="rId38"/>
    <p:sldId id="286" r:id="rId39"/>
    <p:sldId id="467" r:id="rId40"/>
    <p:sldId id="348" r:id="rId41"/>
    <p:sldId id="460" r:id="rId42"/>
    <p:sldId id="464" r:id="rId43"/>
    <p:sldId id="422" r:id="rId44"/>
    <p:sldId id="424" r:id="rId45"/>
    <p:sldId id="438" r:id="rId46"/>
    <p:sldId id="440" r:id="rId47"/>
    <p:sldId id="441" r:id="rId48"/>
    <p:sldId id="439" r:id="rId49"/>
    <p:sldId id="491" r:id="rId50"/>
    <p:sldId id="447" r:id="rId51"/>
    <p:sldId id="46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C8FE1-BEE6-4575-AA34-D9C27C08D7C1}" v="92" dt="2023-03-12T11:53:35.17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3784"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F02C8FE1-BEE6-4575-AA34-D9C27C08D7C1}"/>
    <pc:docChg chg="custSel delSld modSld">
      <pc:chgData name="熊谷 渉" userId="b7a4e8598c9bd55e" providerId="LiveId" clId="{F02C8FE1-BEE6-4575-AA34-D9C27C08D7C1}" dt="2023-03-12T11:54:20.518" v="655" actId="20577"/>
      <pc:docMkLst>
        <pc:docMk/>
      </pc:docMkLst>
      <pc:sldChg chg="delSp modSp mod">
        <pc:chgData name="熊谷 渉" userId="b7a4e8598c9bd55e" providerId="LiveId" clId="{F02C8FE1-BEE6-4575-AA34-D9C27C08D7C1}" dt="2023-03-12T10:00:10.084" v="37" actId="12789"/>
        <pc:sldMkLst>
          <pc:docMk/>
          <pc:sldMk cId="67443" sldId="465"/>
        </pc:sldMkLst>
        <pc:spChg chg="mod">
          <ac:chgData name="熊谷 渉" userId="b7a4e8598c9bd55e" providerId="LiveId" clId="{F02C8FE1-BEE6-4575-AA34-D9C27C08D7C1}" dt="2023-03-12T09:59:34.227" v="22" actId="114"/>
          <ac:spMkLst>
            <pc:docMk/>
            <pc:sldMk cId="67443" sldId="465"/>
            <ac:spMk id="4" creationId="{2187E3CB-072E-C9A3-1E93-0B43B21FA051}"/>
          </ac:spMkLst>
        </pc:spChg>
        <pc:spChg chg="mod">
          <ac:chgData name="熊谷 渉" userId="b7a4e8598c9bd55e" providerId="LiveId" clId="{F02C8FE1-BEE6-4575-AA34-D9C27C08D7C1}" dt="2023-03-12T10:00:10.084" v="37" actId="12789"/>
          <ac:spMkLst>
            <pc:docMk/>
            <pc:sldMk cId="67443" sldId="465"/>
            <ac:spMk id="32" creationId="{E0976F2B-82B0-48C9-875C-9F6E6A258BAB}"/>
          </ac:spMkLst>
        </pc:spChg>
        <pc:spChg chg="mod">
          <ac:chgData name="熊谷 渉" userId="b7a4e8598c9bd55e" providerId="LiveId" clId="{F02C8FE1-BEE6-4575-AA34-D9C27C08D7C1}" dt="2023-03-12T09:59:13.246" v="2" actId="114"/>
          <ac:spMkLst>
            <pc:docMk/>
            <pc:sldMk cId="67443" sldId="465"/>
            <ac:spMk id="33" creationId="{8C02EA59-D844-2A2A-C19E-59C2FE39E94C}"/>
          </ac:spMkLst>
        </pc:spChg>
        <pc:spChg chg="mod">
          <ac:chgData name="熊谷 渉" userId="b7a4e8598c9bd55e" providerId="LiveId" clId="{F02C8FE1-BEE6-4575-AA34-D9C27C08D7C1}" dt="2023-03-12T10:00:10.084" v="37" actId="12789"/>
          <ac:spMkLst>
            <pc:docMk/>
            <pc:sldMk cId="67443" sldId="465"/>
            <ac:spMk id="34" creationId="{F6BA9177-DDDC-4680-BFF1-ABAA64D84168}"/>
          </ac:spMkLst>
        </pc:spChg>
        <pc:spChg chg="del">
          <ac:chgData name="熊谷 渉" userId="b7a4e8598c9bd55e" providerId="LiveId" clId="{F02C8FE1-BEE6-4575-AA34-D9C27C08D7C1}" dt="2023-03-12T09:59:59.042" v="33" actId="478"/>
          <ac:spMkLst>
            <pc:docMk/>
            <pc:sldMk cId="67443" sldId="465"/>
            <ac:spMk id="40" creationId="{3DE69EED-5AAF-4CD3-A006-C0E46ACF6210}"/>
          </ac:spMkLst>
        </pc:spChg>
      </pc:sldChg>
      <pc:sldChg chg="modSp mod">
        <pc:chgData name="熊谷 渉" userId="b7a4e8598c9bd55e" providerId="LiveId" clId="{F02C8FE1-BEE6-4575-AA34-D9C27C08D7C1}" dt="2023-03-12T11:54:20.518" v="655" actId="20577"/>
        <pc:sldMkLst>
          <pc:docMk/>
          <pc:sldMk cId="4001216542" sldId="489"/>
        </pc:sldMkLst>
        <pc:graphicFrameChg chg="mod modGraphic">
          <ac:chgData name="熊谷 渉" userId="b7a4e8598c9bd55e" providerId="LiveId" clId="{F02C8FE1-BEE6-4575-AA34-D9C27C08D7C1}" dt="2023-03-12T11:53:56.689" v="649" actId="1036"/>
          <ac:graphicFrameMkLst>
            <pc:docMk/>
            <pc:sldMk cId="4001216542" sldId="489"/>
            <ac:graphicFrameMk id="8" creationId="{F20F6907-D781-43EA-8D6B-7062F3A75296}"/>
          </ac:graphicFrameMkLst>
        </pc:graphicFrameChg>
        <pc:graphicFrameChg chg="mod modGraphic">
          <ac:chgData name="熊谷 渉" userId="b7a4e8598c9bd55e" providerId="LiveId" clId="{F02C8FE1-BEE6-4575-AA34-D9C27C08D7C1}" dt="2023-03-12T11:54:20.518" v="655" actId="20577"/>
          <ac:graphicFrameMkLst>
            <pc:docMk/>
            <pc:sldMk cId="4001216542" sldId="489"/>
            <ac:graphicFrameMk id="9" creationId="{BBCDF99F-1AC2-46D9-AB8D-56A3A80A1566}"/>
          </ac:graphicFrameMkLst>
        </pc:graphicFrameChg>
      </pc:sldChg>
      <pc:sldChg chg="del">
        <pc:chgData name="熊谷 渉" userId="b7a4e8598c9bd55e" providerId="LiveId" clId="{F02C8FE1-BEE6-4575-AA34-D9C27C08D7C1}" dt="2023-03-12T11:52:42.947" v="624" actId="47"/>
        <pc:sldMkLst>
          <pc:docMk/>
          <pc:sldMk cId="4250058236" sldId="492"/>
        </pc:sldMkLst>
      </pc:sldChg>
      <pc:sldChg chg="addSp delSp modSp mod">
        <pc:chgData name="熊谷 渉" userId="b7a4e8598c9bd55e" providerId="LiveId" clId="{F02C8FE1-BEE6-4575-AA34-D9C27C08D7C1}" dt="2023-03-12T11:52:21.139" v="623" actId="1076"/>
        <pc:sldMkLst>
          <pc:docMk/>
          <pc:sldMk cId="1788663528" sldId="495"/>
        </pc:sldMkLst>
        <pc:spChg chg="mod">
          <ac:chgData name="熊谷 渉" userId="b7a4e8598c9bd55e" providerId="LiveId" clId="{F02C8FE1-BEE6-4575-AA34-D9C27C08D7C1}" dt="2023-03-12T11:47:01.197" v="599" actId="20577"/>
          <ac:spMkLst>
            <pc:docMk/>
            <pc:sldMk cId="1788663528" sldId="495"/>
            <ac:spMk id="2" creationId="{3DF058F9-220C-494C-A522-7EB3101CCCC4}"/>
          </ac:spMkLst>
        </pc:spChg>
        <pc:spChg chg="add mod">
          <ac:chgData name="熊谷 渉" userId="b7a4e8598c9bd55e" providerId="LiveId" clId="{F02C8FE1-BEE6-4575-AA34-D9C27C08D7C1}" dt="2023-03-12T11:43:23.159" v="570" actId="1035"/>
          <ac:spMkLst>
            <pc:docMk/>
            <pc:sldMk cId="1788663528" sldId="495"/>
            <ac:spMk id="4" creationId="{8FE1DA27-32C6-89CA-EE85-DCA65352250D}"/>
          </ac:spMkLst>
        </pc:spChg>
        <pc:spChg chg="add del mod">
          <ac:chgData name="熊谷 渉" userId="b7a4e8598c9bd55e" providerId="LiveId" clId="{F02C8FE1-BEE6-4575-AA34-D9C27C08D7C1}" dt="2023-03-12T10:01:50.309" v="52" actId="478"/>
          <ac:spMkLst>
            <pc:docMk/>
            <pc:sldMk cId="1788663528" sldId="495"/>
            <ac:spMk id="6" creationId="{85B57847-2D59-126D-4301-EFA6C13E3278}"/>
          </ac:spMkLst>
        </pc:spChg>
        <pc:spChg chg="add mod">
          <ac:chgData name="熊谷 渉" userId="b7a4e8598c9bd55e" providerId="LiveId" clId="{F02C8FE1-BEE6-4575-AA34-D9C27C08D7C1}" dt="2023-03-12T11:43:26.234" v="573" actId="1038"/>
          <ac:spMkLst>
            <pc:docMk/>
            <pc:sldMk cId="1788663528" sldId="495"/>
            <ac:spMk id="8" creationId="{FF8378E3-52D2-E4F1-FC2C-16FD59FCAA93}"/>
          </ac:spMkLst>
        </pc:spChg>
        <pc:spChg chg="add mod">
          <ac:chgData name="熊谷 渉" userId="b7a4e8598c9bd55e" providerId="LiveId" clId="{F02C8FE1-BEE6-4575-AA34-D9C27C08D7C1}" dt="2023-03-12T11:47:26.165" v="600" actId="1076"/>
          <ac:spMkLst>
            <pc:docMk/>
            <pc:sldMk cId="1788663528" sldId="495"/>
            <ac:spMk id="11" creationId="{9F986A31-8F2D-E734-8986-CCD28413637D}"/>
          </ac:spMkLst>
        </pc:spChg>
        <pc:spChg chg="add mod">
          <ac:chgData name="熊谷 渉" userId="b7a4e8598c9bd55e" providerId="LiveId" clId="{F02C8FE1-BEE6-4575-AA34-D9C27C08D7C1}" dt="2023-03-12T11:47:35.774" v="601"/>
          <ac:spMkLst>
            <pc:docMk/>
            <pc:sldMk cId="1788663528" sldId="495"/>
            <ac:spMk id="16" creationId="{FD2E8700-0E04-E71F-1E06-626250A1A9A6}"/>
          </ac:spMkLst>
        </pc:spChg>
        <pc:spChg chg="add mod">
          <ac:chgData name="熊谷 渉" userId="b7a4e8598c9bd55e" providerId="LiveId" clId="{F02C8FE1-BEE6-4575-AA34-D9C27C08D7C1}" dt="2023-03-12T11:48:00.073" v="603" actId="1076"/>
          <ac:spMkLst>
            <pc:docMk/>
            <pc:sldMk cId="1788663528" sldId="495"/>
            <ac:spMk id="17" creationId="{81C8680A-3482-6B78-98E5-9CDDD4D342B3}"/>
          </ac:spMkLst>
        </pc:spChg>
        <pc:spChg chg="add mod">
          <ac:chgData name="熊谷 渉" userId="b7a4e8598c9bd55e" providerId="LiveId" clId="{F02C8FE1-BEE6-4575-AA34-D9C27C08D7C1}" dt="2023-03-12T11:51:54.409" v="621" actId="1076"/>
          <ac:spMkLst>
            <pc:docMk/>
            <pc:sldMk cId="1788663528" sldId="495"/>
            <ac:spMk id="18" creationId="{23F9DD0A-3D77-A15D-C54C-70795B88DFDB}"/>
          </ac:spMkLst>
        </pc:spChg>
        <pc:spChg chg="add mod">
          <ac:chgData name="熊谷 渉" userId="b7a4e8598c9bd55e" providerId="LiveId" clId="{F02C8FE1-BEE6-4575-AA34-D9C27C08D7C1}" dt="2023-03-12T11:51:56.969" v="622" actId="1076"/>
          <ac:spMkLst>
            <pc:docMk/>
            <pc:sldMk cId="1788663528" sldId="495"/>
            <ac:spMk id="19" creationId="{677A2E3E-DA3D-4A8F-D21D-EA0E74E0EDB2}"/>
          </ac:spMkLst>
        </pc:spChg>
        <pc:spChg chg="add mod">
          <ac:chgData name="熊谷 渉" userId="b7a4e8598c9bd55e" providerId="LiveId" clId="{F02C8FE1-BEE6-4575-AA34-D9C27C08D7C1}" dt="2023-03-12T11:52:21.139" v="623" actId="1076"/>
          <ac:spMkLst>
            <pc:docMk/>
            <pc:sldMk cId="1788663528" sldId="495"/>
            <ac:spMk id="20" creationId="{E30D5102-C45A-B379-6EAD-BDCD7131844F}"/>
          </ac:spMkLst>
        </pc:spChg>
        <pc:spChg chg="add mod">
          <ac:chgData name="熊谷 渉" userId="b7a4e8598c9bd55e" providerId="LiveId" clId="{F02C8FE1-BEE6-4575-AA34-D9C27C08D7C1}" dt="2023-03-12T11:48:14.226" v="619" actId="1076"/>
          <ac:spMkLst>
            <pc:docMk/>
            <pc:sldMk cId="1788663528" sldId="495"/>
            <ac:spMk id="21" creationId="{1F18D7E7-9819-CA84-A6CE-E39C8C2473F2}"/>
          </ac:spMkLst>
        </pc:spChg>
        <pc:spChg chg="add mod">
          <ac:chgData name="熊谷 渉" userId="b7a4e8598c9bd55e" providerId="LiveId" clId="{F02C8FE1-BEE6-4575-AA34-D9C27C08D7C1}" dt="2023-03-12T11:48:17.883" v="620" actId="1076"/>
          <ac:spMkLst>
            <pc:docMk/>
            <pc:sldMk cId="1788663528" sldId="495"/>
            <ac:spMk id="22" creationId="{3D9D96EC-1833-7D92-B327-2A2C56BD6184}"/>
          </ac:spMkLst>
        </pc:spChg>
        <pc:spChg chg="add mod">
          <ac:chgData name="熊谷 渉" userId="b7a4e8598c9bd55e" providerId="LiveId" clId="{F02C8FE1-BEE6-4575-AA34-D9C27C08D7C1}" dt="2023-03-12T11:48:11.503" v="618" actId="1035"/>
          <ac:spMkLst>
            <pc:docMk/>
            <pc:sldMk cId="1788663528" sldId="495"/>
            <ac:spMk id="23" creationId="{74BEB0D5-CAE1-EFEC-3183-3BF92AD490D8}"/>
          </ac:spMkLst>
        </pc:spChg>
        <pc:spChg chg="mod">
          <ac:chgData name="熊谷 渉" userId="b7a4e8598c9bd55e" providerId="LiveId" clId="{F02C8FE1-BEE6-4575-AA34-D9C27C08D7C1}" dt="2023-03-12T11:43:19.155" v="569" actId="552"/>
          <ac:spMkLst>
            <pc:docMk/>
            <pc:sldMk cId="1788663528" sldId="495"/>
            <ac:spMk id="25" creationId="{EBC86665-68B8-44F0-ABE9-65625CC96B60}"/>
          </ac:spMkLst>
        </pc:spChg>
        <pc:spChg chg="mod">
          <ac:chgData name="熊谷 渉" userId="b7a4e8598c9bd55e" providerId="LiveId" clId="{F02C8FE1-BEE6-4575-AA34-D9C27C08D7C1}" dt="2023-03-12T10:12:28.287" v="455" actId="20577"/>
          <ac:spMkLst>
            <pc:docMk/>
            <pc:sldMk cId="1788663528" sldId="495"/>
            <ac:spMk id="56" creationId="{CF1A1A4B-22A1-4443-B141-54CAD4C219FC}"/>
          </ac:spMkLst>
        </pc:spChg>
        <pc:spChg chg="mod">
          <ac:chgData name="熊谷 渉" userId="b7a4e8598c9bd55e" providerId="LiveId" clId="{F02C8FE1-BEE6-4575-AA34-D9C27C08D7C1}" dt="2023-03-12T11:43:19.155" v="569" actId="552"/>
          <ac:spMkLst>
            <pc:docMk/>
            <pc:sldMk cId="1788663528" sldId="495"/>
            <ac:spMk id="95" creationId="{44341ACA-4F5F-45E5-BFD7-E26B2C9018EB}"/>
          </ac:spMkLst>
        </pc:spChg>
        <pc:picChg chg="del mod">
          <ac:chgData name="熊谷 渉" userId="b7a4e8598c9bd55e" providerId="LiveId" clId="{F02C8FE1-BEE6-4575-AA34-D9C27C08D7C1}" dt="2023-03-12T10:13:58.272" v="458" actId="478"/>
          <ac:picMkLst>
            <pc:docMk/>
            <pc:sldMk cId="1788663528" sldId="495"/>
            <ac:picMk id="5" creationId="{9D31AEF8-D7A5-48A6-8CE1-B86BAB9A210C}"/>
          </ac:picMkLst>
        </pc:picChg>
        <pc:picChg chg="del mod">
          <ac:chgData name="熊谷 渉" userId="b7a4e8598c9bd55e" providerId="LiveId" clId="{F02C8FE1-BEE6-4575-AA34-D9C27C08D7C1}" dt="2023-03-12T11:41:07.506" v="462" actId="478"/>
          <ac:picMkLst>
            <pc:docMk/>
            <pc:sldMk cId="1788663528" sldId="495"/>
            <ac:picMk id="7" creationId="{FD497941-C794-4FFC-A557-BD2A0D06E59E}"/>
          </ac:picMkLst>
        </pc:picChg>
        <pc:picChg chg="add mod">
          <ac:chgData name="熊谷 渉" userId="b7a4e8598c9bd55e" providerId="LiveId" clId="{F02C8FE1-BEE6-4575-AA34-D9C27C08D7C1}" dt="2023-03-12T11:42:45.481" v="540" actId="1038"/>
          <ac:picMkLst>
            <pc:docMk/>
            <pc:sldMk cId="1788663528" sldId="495"/>
            <ac:picMk id="13" creationId="{BE5C43B1-8D54-F69F-1D44-6D999B5B4725}"/>
          </ac:picMkLst>
        </pc:picChg>
        <pc:picChg chg="add mod">
          <ac:chgData name="熊谷 渉" userId="b7a4e8598c9bd55e" providerId="LiveId" clId="{F02C8FE1-BEE6-4575-AA34-D9C27C08D7C1}" dt="2023-03-12T11:42:40.340" v="531" actId="1036"/>
          <ac:picMkLst>
            <pc:docMk/>
            <pc:sldMk cId="1788663528" sldId="495"/>
            <ac:picMk id="15" creationId="{EE07BF8A-A1B1-766D-569B-1DF5C7FA5E9A}"/>
          </ac:picMkLst>
        </pc:picChg>
        <pc:cxnChg chg="add del mod">
          <ac:chgData name="熊谷 渉" userId="b7a4e8598c9bd55e" providerId="LiveId" clId="{F02C8FE1-BEE6-4575-AA34-D9C27C08D7C1}" dt="2023-03-12T11:41:39.276" v="483" actId="478"/>
          <ac:cxnSpMkLst>
            <pc:docMk/>
            <pc:sldMk cId="1788663528" sldId="495"/>
            <ac:cxnSpMk id="9" creationId="{64B9E8CE-A599-7045-9969-141E89BA821D}"/>
          </ac:cxnSpMkLst>
        </pc:cxnChg>
        <pc:cxnChg chg="add del mod">
          <ac:chgData name="熊谷 渉" userId="b7a4e8598c9bd55e" providerId="LiveId" clId="{F02C8FE1-BEE6-4575-AA34-D9C27C08D7C1}" dt="2023-03-12T11:42:36.379" v="516" actId="478"/>
          <ac:cxnSpMkLst>
            <pc:docMk/>
            <pc:sldMk cId="1788663528" sldId="495"/>
            <ac:cxnSpMk id="10" creationId="{54959CF6-58B9-6BD4-F105-D0BF9F86813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38</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22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510.png"/><Relationship Id="rId9" Type="http://schemas.openxmlformats.org/officeDocument/2006/relationships/image" Target="../media/image560.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71.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70.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4.png"/><Relationship Id="rId7" Type="http://schemas.openxmlformats.org/officeDocument/2006/relationships/image" Target="../media/image41.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901.png"/><Relationship Id="rId26" Type="http://schemas.openxmlformats.org/officeDocument/2006/relationships/image" Target="../media/image102.png"/><Relationship Id="rId3" Type="http://schemas.openxmlformats.org/officeDocument/2006/relationships/image" Target="../media/image78.emf"/><Relationship Id="rId7" Type="http://schemas.openxmlformats.org/officeDocument/2006/relationships/image" Target="../media/image94.png"/><Relationship Id="rId12" Type="http://schemas.openxmlformats.org/officeDocument/2006/relationships/image" Target="../media/image84.png"/><Relationship Id="rId17" Type="http://schemas.openxmlformats.org/officeDocument/2006/relationships/image" Target="../media/image86.png"/><Relationship Id="rId25" Type="http://schemas.openxmlformats.org/officeDocument/2006/relationships/image" Target="../media/image109.png"/><Relationship Id="rId2" Type="http://schemas.openxmlformats.org/officeDocument/2006/relationships/image" Target="../media/image77.emf"/><Relationship Id="rId16" Type="http://schemas.openxmlformats.org/officeDocument/2006/relationships/image" Target="../media/image85.png"/><Relationship Id="rId29"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860.png"/><Relationship Id="rId11" Type="http://schemas.openxmlformats.org/officeDocument/2006/relationships/image" Target="../media/image83.png"/><Relationship Id="rId5" Type="http://schemas.openxmlformats.org/officeDocument/2006/relationships/image" Target="../media/image90.png"/><Relationship Id="rId15" Type="http://schemas.openxmlformats.org/officeDocument/2006/relationships/image" Target="../media/image99.png"/><Relationship Id="rId28" Type="http://schemas.openxmlformats.org/officeDocument/2006/relationships/image" Target="../media/image87.emf"/><Relationship Id="rId10" Type="http://schemas.openxmlformats.org/officeDocument/2006/relationships/image" Target="../media/image831.png"/><Relationship Id="rId31" Type="http://schemas.openxmlformats.org/officeDocument/2006/relationships/image" Target="../media/image112.png"/><Relationship Id="rId4" Type="http://schemas.openxmlformats.org/officeDocument/2006/relationships/image" Target="../media/image79.emf"/><Relationship Id="rId9" Type="http://schemas.openxmlformats.org/officeDocument/2006/relationships/image" Target="../media/image96.png"/><Relationship Id="rId14" Type="http://schemas.openxmlformats.org/officeDocument/2006/relationships/image" Target="../media/image940.png"/><Relationship Id="rId27" Type="http://schemas.openxmlformats.org/officeDocument/2006/relationships/image" Target="../media/image87.png"/><Relationship Id="rId30"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6.png"/><Relationship Id="rId3" Type="http://schemas.openxmlformats.org/officeDocument/2006/relationships/image" Target="../media/image114.png"/><Relationship Id="rId7" Type="http://schemas.openxmlformats.org/officeDocument/2006/relationships/image" Target="../media/image89.emf"/><Relationship Id="rId12" Type="http://schemas.openxmlformats.org/officeDocument/2006/relationships/image" Target="../media/image125.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88.emf"/><Relationship Id="rId11" Type="http://schemas.openxmlformats.org/officeDocument/2006/relationships/image" Target="../media/image91.emf"/><Relationship Id="rId5" Type="http://schemas.openxmlformats.org/officeDocument/2006/relationships/image" Target="../media/image97.png"/><Relationship Id="rId10" Type="http://schemas.openxmlformats.org/officeDocument/2006/relationships/image" Target="../media/image90.emf"/><Relationship Id="rId4" Type="http://schemas.openxmlformats.org/officeDocument/2006/relationships/image" Target="../media/image89.png"/><Relationship Id="rId9" Type="http://schemas.openxmlformats.org/officeDocument/2006/relationships/image" Target="../media/image122.png"/><Relationship Id="rId14" Type="http://schemas.openxmlformats.org/officeDocument/2006/relationships/image" Target="../media/image1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6.jpg"/><Relationship Id="rId1" Type="http://schemas.openxmlformats.org/officeDocument/2006/relationships/slideLayout" Target="../slideLayouts/slideLayout12.xml"/><Relationship Id="rId6" Type="http://schemas.openxmlformats.org/officeDocument/2006/relationships/image" Target="../media/image950.png"/><Relationship Id="rId5" Type="http://schemas.openxmlformats.org/officeDocument/2006/relationships/image" Target="../media/image97.jpg"/><Relationship Id="rId4" Type="http://schemas.openxmlformats.org/officeDocument/2006/relationships/image" Target="../media/image9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7" Type="http://schemas.openxmlformats.org/officeDocument/2006/relationships/image" Target="../media/image1170.png"/><Relationship Id="rId1" Type="http://schemas.openxmlformats.org/officeDocument/2006/relationships/slideLayout" Target="../slideLayouts/slideLayout12.xml"/><Relationship Id="rId6" Type="http://schemas.openxmlformats.org/officeDocument/2006/relationships/image" Target="../media/image1040.png"/><Relationship Id="rId5" Type="http://schemas.openxmlformats.org/officeDocument/2006/relationships/image" Target="../media/image910.png"/><Relationship Id="rId4" Type="http://schemas.openxmlformats.org/officeDocument/2006/relationships/image" Target="../media/image7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98.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15.png"/><Relationship Id="rId7" Type="http://schemas.openxmlformats.org/officeDocument/2006/relationships/image" Target="../media/image86.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04.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16.png"/><Relationship Id="rId9" Type="http://schemas.openxmlformats.org/officeDocument/2006/relationships/image" Target="../media/image412.png"/><Relationship Id="rId14" Type="http://schemas.openxmlformats.org/officeDocument/2006/relationships/image" Target="../media/image460.png"/></Relationships>
</file>

<file path=ppt/slides/_rels/slide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99.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4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17.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18.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27.png"/><Relationship Id="rId18" Type="http://schemas.openxmlformats.org/officeDocument/2006/relationships/image" Target="../media/image282.png"/><Relationship Id="rId3" Type="http://schemas.openxmlformats.org/officeDocument/2006/relationships/image" Target="../media/image12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12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7.png"/><Relationship Id="rId9" Type="http://schemas.openxmlformats.org/officeDocument/2006/relationships/image" Target="../media/image192.png"/><Relationship Id="rId14" Type="http://schemas.openxmlformats.org/officeDocument/2006/relationships/image" Target="../media/image1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r>
              <a:rPr lang="ja-JP" altLang="en-US" sz="28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8222E6F-8876-4EA2-AD58-86AC429A83E6}"/>
              </a:ext>
            </a:extLst>
          </p:cNvPr>
          <p:cNvPicPr>
            <a:picLocks noChangeAspect="1"/>
          </p:cNvPicPr>
          <p:nvPr/>
        </p:nvPicPr>
        <p:blipFill>
          <a:blip r:embed="rId2"/>
          <a:stretch>
            <a:fillRect/>
          </a:stretch>
        </p:blipFill>
        <p:spPr>
          <a:xfrm>
            <a:off x="1202251" y="2522213"/>
            <a:ext cx="4706521" cy="275563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sp>
        <p:nvSpPr>
          <p:cNvPr id="13" name="テキスト ボックス 12">
            <a:extLst>
              <a:ext uri="{FF2B5EF4-FFF2-40B4-BE49-F238E27FC236}">
                <a16:creationId xmlns:a16="http://schemas.microsoft.com/office/drawing/2014/main" id="{95786F7C-0FC4-44D2-BB4E-A0502C0C7605}"/>
              </a:ext>
            </a:extLst>
          </p:cNvPr>
          <p:cNvSpPr txBox="1"/>
          <p:nvPr/>
        </p:nvSpPr>
        <p:spPr>
          <a:xfrm>
            <a:off x="1711987" y="2186493"/>
            <a:ext cx="3996068" cy="369332"/>
          </a:xfrm>
          <a:prstGeom prst="rect">
            <a:avLst/>
          </a:prstGeom>
          <a:noFill/>
        </p:spPr>
        <p:txBody>
          <a:bodyPr wrap="square" rtlCol="0">
            <a:spAutoFit/>
          </a:bodyPr>
          <a:lstStyle/>
          <a:p>
            <a:pPr algn="ctr"/>
            <a:r>
              <a:rPr lang="ja-JP" altLang="en-US" dirty="0"/>
              <a:t>探索性能</a:t>
            </a:r>
            <a:r>
              <a:rPr lang="ja-JP" altLang="en-US" sz="1600" dirty="0"/>
              <a:t>（実行可能解の目的関数値）</a:t>
            </a:r>
            <a:endParaRPr lang="ja-JP" altLang="en-US" dirty="0"/>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29036" y="3045238"/>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023065"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2986005"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489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4" name="図 3">
            <a:extLst>
              <a:ext uri="{FF2B5EF4-FFF2-40B4-BE49-F238E27FC236}">
                <a16:creationId xmlns:a16="http://schemas.microsoft.com/office/drawing/2014/main" id="{C509F0E7-2CDB-4948-AC23-6EEB625F0910}"/>
              </a:ext>
            </a:extLst>
          </p:cNvPr>
          <p:cNvPicPr>
            <a:picLocks noChangeAspect="1"/>
          </p:cNvPicPr>
          <p:nvPr/>
        </p:nvPicPr>
        <p:blipFill>
          <a:blip r:embed="rId3"/>
          <a:stretch>
            <a:fillRect/>
          </a:stretch>
        </p:blipFill>
        <p:spPr>
          <a:xfrm>
            <a:off x="6377277" y="2522214"/>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凸性：探索性能・計算時間では、違反量削減優先の方法が優れている。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extLst>
              <p:ext uri="{D42A27DB-BD31-4B8C-83A1-F6EECF244321}">
                <p14:modId xmlns:p14="http://schemas.microsoft.com/office/powerpoint/2010/main" val="1026063871"/>
              </p:ext>
            </p:extLst>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Tree>
    <p:extLst>
      <p:ext uri="{BB962C8B-B14F-4D97-AF65-F5344CB8AC3E}">
        <p14:creationId xmlns:p14="http://schemas.microsoft.com/office/powerpoint/2010/main" val="339175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681694"/>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8841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681694"/>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7096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31188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681694"/>
            <a:ext cx="1794252" cy="400110"/>
          </a:xfrm>
          <a:prstGeom prst="rect">
            <a:avLst/>
          </a:prstGeom>
          <a:noFill/>
        </p:spPr>
        <p:txBody>
          <a:bodyPr wrap="square" rtlCol="0">
            <a:spAutoFit/>
          </a:bodyPr>
          <a:lstStyle/>
          <a:p>
            <a:pPr algn="ctr"/>
            <a:r>
              <a:rPr kumimoji="1" lang="ja-JP" altLang="en-US" sz="2000" dirty="0"/>
              <a:t>佐藤さん検討</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2883752"/>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662946"/>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993070" y="2589122"/>
            <a:ext cx="1916490" cy="1015663"/>
          </a:xfrm>
          <a:prstGeom prst="rect">
            <a:avLst/>
          </a:prstGeom>
          <a:noFill/>
        </p:spPr>
        <p:txBody>
          <a:bodyPr wrap="square" rtlCol="0">
            <a:spAutoFit/>
          </a:bodyPr>
          <a:lstStyle/>
          <a:p>
            <a:pPr algn="ctr"/>
            <a:r>
              <a:rPr kumimoji="1" lang="ja-JP" altLang="en-US" sz="2000" dirty="0"/>
              <a:t>安田さん・</a:t>
            </a:r>
            <a:endParaRPr kumimoji="1" lang="en-US" altLang="ja-JP" sz="2000" dirty="0"/>
          </a:p>
          <a:p>
            <a:pPr algn="ctr"/>
            <a:r>
              <a:rPr kumimoji="1" lang="ja-JP" altLang="en-US" sz="2000" dirty="0"/>
              <a:t>小嶋さん・</a:t>
            </a:r>
            <a:endParaRPr kumimoji="1" lang="en-US" altLang="ja-JP" sz="2000" dirty="0"/>
          </a:p>
          <a:p>
            <a:pPr algn="ctr"/>
            <a:r>
              <a:rPr kumimoji="1" lang="ja-JP" altLang="en-US" sz="2000" dirty="0"/>
              <a:t>宇津本さん検討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527806"/>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2592949"/>
            <a:ext cx="2740405" cy="707886"/>
          </a:xfrm>
          <a:prstGeom prst="rect">
            <a:avLst/>
          </a:prstGeom>
          <a:noFill/>
        </p:spPr>
        <p:txBody>
          <a:bodyPr wrap="square" rtlCol="0">
            <a:spAutoFit/>
          </a:bodyPr>
          <a:lstStyle/>
          <a:p>
            <a:r>
              <a:rPr kumimoji="1" lang="ja-JP" altLang="en-US" sz="2000" dirty="0"/>
              <a:t>スケール差の影響分析と正規化法の開発</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2505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9229AA3-2AD5-4621-B437-C24A392E7968}"/>
              </a:ext>
            </a:extLst>
          </p:cNvPr>
          <p:cNvPicPr>
            <a:picLocks noChangeAspect="1"/>
          </p:cNvPicPr>
          <p:nvPr/>
        </p:nvPicPr>
        <p:blipFill>
          <a:blip r:embed="rId2"/>
          <a:stretch>
            <a:fillRect/>
          </a:stretch>
        </p:blipFill>
        <p:spPr>
          <a:xfrm>
            <a:off x="5759695" y="3547803"/>
            <a:ext cx="3121194" cy="2422083"/>
          </a:xfrm>
          <a:prstGeom prst="rect">
            <a:avLst/>
          </a:prstGeom>
        </p:spPr>
      </p:pic>
      <p:pic>
        <p:nvPicPr>
          <p:cNvPr id="8" name="図 7">
            <a:extLst>
              <a:ext uri="{FF2B5EF4-FFF2-40B4-BE49-F238E27FC236}">
                <a16:creationId xmlns:a16="http://schemas.microsoft.com/office/drawing/2014/main" id="{DF8679D1-032B-4D61-BEAE-E321C66C535E}"/>
              </a:ext>
            </a:extLst>
          </p:cNvPr>
          <p:cNvPicPr>
            <a:picLocks noChangeAspect="1"/>
          </p:cNvPicPr>
          <p:nvPr/>
        </p:nvPicPr>
        <p:blipFill>
          <a:blip r:embed="rId3"/>
          <a:stretch>
            <a:fillRect/>
          </a:stretch>
        </p:blipFill>
        <p:spPr>
          <a:xfrm>
            <a:off x="8312832" y="2157910"/>
            <a:ext cx="1454227" cy="1266940"/>
          </a:xfrm>
          <a:prstGeom prst="rect">
            <a:avLst/>
          </a:prstGeom>
        </p:spPr>
      </p:pic>
      <p:pic>
        <p:nvPicPr>
          <p:cNvPr id="5" name="図 4">
            <a:extLst>
              <a:ext uri="{FF2B5EF4-FFF2-40B4-BE49-F238E27FC236}">
                <a16:creationId xmlns:a16="http://schemas.microsoft.com/office/drawing/2014/main" id="{AFDE521C-E6BA-46F2-8A0C-58E00B9E405F}"/>
              </a:ext>
            </a:extLst>
          </p:cNvPr>
          <p:cNvPicPr>
            <a:picLocks noChangeAspect="1"/>
          </p:cNvPicPr>
          <p:nvPr/>
        </p:nvPicPr>
        <p:blipFill>
          <a:blip r:embed="rId4"/>
          <a:stretch>
            <a:fillRect/>
          </a:stretch>
        </p:blipFill>
        <p:spPr>
          <a:xfrm>
            <a:off x="8929153" y="3482776"/>
            <a:ext cx="2903778" cy="248981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r>
                        <m:rPr>
                          <m:sty m:val="p"/>
                        </m:rPr>
                        <a:rPr lang="en-US" altLang="ja-JP" sz="1400" b="0" i="0" smtClean="0">
                          <a:latin typeface="Cambria Math" panose="02040503050406030204" pitchFamily="18" charset="0"/>
                        </a:rPr>
                        <m:t>N</m:t>
                      </m:r>
                      <m:r>
                        <m:rPr>
                          <m:sty m:val="p"/>
                        </m:rPr>
                        <a:rPr lang="en-US" altLang="ja-JP" sz="1400" i="0">
                          <a:latin typeface="Cambria Math" panose="02040503050406030204" pitchFamily="18" charset="0"/>
                        </a:rPr>
                        <m:t>orm</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m:rPr>
                          <m:sty m:val="p"/>
                        </m:rPr>
                        <a:rPr lang="en-US" altLang="ja-JP" sz="1400" i="0">
                          <a:latin typeface="Cambria Math" panose="02040503050406030204" pitchFamily="18" charset="0"/>
                        </a:rPr>
                        <m:t>Norm</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3755392"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m:rPr>
                          <m:sty m:val="p"/>
                        </m:rPr>
                        <a:rPr lang="en-US" altLang="ja-JP" sz="1600" b="0" i="0" smtClean="0">
                          <a:latin typeface="Cambria Math" panose="02040503050406030204" pitchFamily="18" charset="0"/>
                        </a:rPr>
                        <m:t>Norm</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𝑧</m:t>
                          </m:r>
                          <m:r>
                            <a:rPr kumimoji="1"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m:rPr>
                                  <m:sty m:val="p"/>
                                </m:rPr>
                                <a:rPr lang="en-US" altLang="ja-JP" sz="1600">
                                  <a:latin typeface="Cambria Math" panose="02040503050406030204" pitchFamily="18" charset="0"/>
                                </a:rPr>
                                <m:t>min</m:t>
                              </m:r>
                            </m:sub>
                          </m:sSub>
                        </m:num>
                        <m:den>
                          <m:r>
                            <m:rPr>
                              <m:sty m:val="p"/>
                            </m:rPr>
                            <a:rPr lang="en-US" altLang="ja-JP" sz="1600" b="0" i="0" smtClean="0">
                              <a:latin typeface="Cambria Math" panose="02040503050406030204" pitchFamily="18" charset="0"/>
                            </a:rPr>
                            <m:t>Δ</m:t>
                          </m:r>
                          <m:r>
                            <a:rPr lang="en-US" altLang="ja-JP" sz="1600" b="0" i="1" smtClean="0">
                              <a:latin typeface="Cambria Math" panose="02040503050406030204" pitchFamily="18" charset="0"/>
                            </a:rPr>
                            <m:t>𝑧</m:t>
                          </m:r>
                        </m:den>
                      </m:f>
                    </m:oMath>
                  </m:oMathPara>
                </a14:m>
                <a:endParaRPr kumimoji="1" lang="ja-JP" altLang="en-US" sz="1600"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3755392" cy="553934"/>
              </a:xfrm>
              <a:prstGeom prst="rect">
                <a:avLst/>
              </a:prstGeom>
              <a:blipFill>
                <a:blip r:embed="rId7"/>
                <a:stretch>
                  <a:fillRect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8"/>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6961741" y="1574500"/>
                <a:ext cx="3958361"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空間内の選択圧力の角度</a:t>
                </a:r>
              </a:p>
            </p:txBody>
          </p:sp>
        </mc:Choice>
        <mc:Fallback xmlns="">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6961741" y="1574500"/>
                <a:ext cx="3958361" cy="369332"/>
              </a:xfrm>
              <a:prstGeom prst="rect">
                <a:avLst/>
              </a:prstGeom>
              <a:blipFill>
                <a:blip r:embed="rId9"/>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10"/>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11"/>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12"/>
          <a:stretch>
            <a:fillRect/>
          </a:stretch>
        </p:blipFill>
        <p:spPr>
          <a:xfrm>
            <a:off x="3212496" y="3581467"/>
            <a:ext cx="2405705" cy="2220935"/>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255"/>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255"/>
                <a:ext cx="1541892" cy="338554"/>
              </a:xfrm>
              <a:prstGeom prst="rect">
                <a:avLst/>
              </a:prstGeom>
              <a:blipFill>
                <a:blip r:embed="rId1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22617" y="3242255"/>
                <a:ext cx="159008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𝑓</m:t>
                        </m:r>
                      </m:e>
                      <m:sub>
                        <m:r>
                          <m:rPr>
                            <m:sty m:val="p"/>
                          </m:rPr>
                          <a:rPr lang="en-US" altLang="ja-JP" sz="1600" b="0" i="0" smtClean="0">
                            <a:latin typeface="Cambria Math" panose="02040503050406030204" pitchFamily="18" charset="0"/>
                          </a:rPr>
                          <m:t>nor</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𝑣</m:t>
                        </m:r>
                      </m:e>
                      <m:sub>
                        <m:r>
                          <m:rPr>
                            <m:sty m:val="p"/>
                          </m:rPr>
                          <a:rPr lang="en-US" altLang="ja-JP" sz="1600">
                            <a:latin typeface="Cambria Math" panose="02040503050406030204" pitchFamily="18" charset="0"/>
                          </a:rPr>
                          <m:t>nor</m:t>
                        </m:r>
                      </m:sub>
                    </m:sSub>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22617" y="3242255"/>
                <a:ext cx="1590086" cy="338554"/>
              </a:xfrm>
              <a:prstGeom prst="rect">
                <a:avLst/>
              </a:prstGeom>
              <a:blipFill>
                <a:blip r:embed="rId14"/>
                <a:stretch>
                  <a:fillRect t="-5455" b="-23636"/>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660668" y="5753643"/>
            <a:ext cx="1609736" cy="276999"/>
          </a:xfrm>
          <a:prstGeom prst="rect">
            <a:avLst/>
          </a:prstGeom>
          <a:noFill/>
        </p:spPr>
        <p:txBody>
          <a:bodyPr wrap="none" rtlCol="0">
            <a:spAutoFit/>
          </a:bodyPr>
          <a:lstStyle/>
          <a:p>
            <a:pPr algn="ctr"/>
            <a:r>
              <a:rPr kumimoji="1" lang="ja-JP" altLang="en-US" sz="1200" dirty="0"/>
              <a:t>実際に生じる選択圧力</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8740867" y="3585220"/>
                <a:ext cx="400110" cy="2115351"/>
              </a:xfrm>
              <a:prstGeom prst="rect">
                <a:avLst/>
              </a:prstGeom>
              <a:solidFill>
                <a:schemeClr val="bg1"/>
              </a:solidFill>
            </p:spPr>
            <p:txBody>
              <a:bodyPr vert="vert270" wrap="square" rtlCol="0">
                <a:spAutoFit/>
              </a:bodyPr>
              <a:lstStyle/>
              <a:p>
                <a:pPr algn="ctr"/>
                <a14:m>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𝜃</m:t>
                        </m:r>
                      </m:e>
                      <m:sub>
                        <m:r>
                          <a:rPr kumimoji="1" lang="en-US" altLang="ja-JP" sz="1400" i="1">
                            <a:latin typeface="Cambria Math" panose="02040503050406030204" pitchFamily="18" charset="0"/>
                          </a:rPr>
                          <m:t>𝑤</m:t>
                        </m:r>
                      </m:sub>
                    </m:sSub>
                  </m:oMath>
                </a14:m>
                <a:r>
                  <a:rPr kumimoji="1" lang="en-US" altLang="ja-JP" sz="1400" dirty="0"/>
                  <a:t> [deg]</a:t>
                </a:r>
                <a:endParaRPr kumimoji="1" lang="ja-JP" altLang="en-US" sz="1400" dirty="0"/>
              </a:p>
            </p:txBody>
          </p:sp>
        </mc:Choice>
        <mc:Fallback xmlns="">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8740867" y="3585220"/>
                <a:ext cx="400110" cy="2115351"/>
              </a:xfrm>
              <a:prstGeom prst="rect">
                <a:avLst/>
              </a:prstGeom>
              <a:blipFill>
                <a:blip r:embed="rId15"/>
                <a:stretch>
                  <a:fillRect r="-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9348066" y="4696251"/>
                <a:ext cx="2498531" cy="5763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i="1" smtClean="0">
                              <a:latin typeface="Cambria Math" panose="02040503050406030204" pitchFamily="18" charset="0"/>
                            </a:rPr>
                            <m:t>𝜃</m:t>
                          </m:r>
                        </m:e>
                        <m:sub>
                          <m:r>
                            <a:rPr kumimoji="1" lang="en-US" altLang="ja-JP" sz="1400" b="0" i="1" smtClean="0">
                              <a:latin typeface="Cambria Math" panose="02040503050406030204" pitchFamily="18" charset="0"/>
                            </a:rPr>
                            <m:t>𝑤</m:t>
                          </m:r>
                        </m:sub>
                      </m:sSub>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arctan</m:t>
                      </m:r>
                      <m:r>
                        <a:rPr kumimoji="1" lang="en-US" altLang="ja-JP" sz="1400" b="0" i="1" smtClean="0">
                          <a:latin typeface="Cambria Math" panose="02040503050406030204" pitchFamily="18" charset="0"/>
                        </a:rPr>
                        <m:t>⁡</m:t>
                      </m:r>
                      <m:d>
                        <m:dPr>
                          <m:ctrlPr>
                            <a:rPr kumimoji="1" lang="en-US" altLang="ja-JP" sz="1400" i="1">
                              <a:latin typeface="Cambria Math" panose="02040503050406030204" pitchFamily="18" charset="0"/>
                            </a:rPr>
                          </m:ctrlPr>
                        </m:dPr>
                        <m:e>
                          <m:f>
                            <m:fPr>
                              <m:ctrlPr>
                                <a:rPr kumimoji="1" lang="en-US" altLang="ja-JP" sz="1400" i="1">
                                  <a:latin typeface="Cambria Math" panose="02040503050406030204" pitchFamily="18" charset="0"/>
                                </a:rPr>
                              </m:ctrlPr>
                            </m:fPr>
                            <m:num>
                              <m:r>
                                <a:rPr kumimoji="1" lang="en-US" altLang="ja-JP" sz="1400" i="1" smtClean="0">
                                  <a:latin typeface="Cambria Math" panose="02040503050406030204" pitchFamily="18" charset="0"/>
                                </a:rPr>
                                <m:t>1</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𝑤</m:t>
                              </m:r>
                            </m:num>
                            <m:den>
                              <m:r>
                                <a:rPr kumimoji="1" lang="en-US" altLang="ja-JP" sz="1400" b="0" i="1" smtClean="0">
                                  <a:latin typeface="Cambria Math" panose="02040503050406030204" pitchFamily="18" charset="0"/>
                                </a:rPr>
                                <m:t>𝑤</m:t>
                              </m:r>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rPr>
                              </m:ctrlPr>
                            </m:fPr>
                            <m:num>
                              <m:r>
                                <m:rPr>
                                  <m:sty m:val="p"/>
                                </m:rPr>
                                <a:rPr kumimoji="1" lang="en-US" altLang="ja-JP" sz="1400">
                                  <a:latin typeface="Cambria Math" panose="02040503050406030204" pitchFamily="18" charset="0"/>
                                </a:rPr>
                                <m:t>Δ</m:t>
                              </m:r>
                              <m:r>
                                <a:rPr kumimoji="1" lang="en-US" altLang="ja-JP" sz="1400" b="0" i="1" smtClean="0">
                                  <a:latin typeface="Cambria Math" panose="02040503050406030204" pitchFamily="18" charset="0"/>
                                </a:rPr>
                                <m:t>𝑓</m:t>
                              </m:r>
                            </m:num>
                            <m:den>
                              <m:r>
                                <m:rPr>
                                  <m:sty m:val="p"/>
                                </m:rPr>
                                <a:rPr kumimoji="1" lang="en-US" altLang="ja-JP" sz="1400" b="0" i="0" smtClean="0">
                                  <a:latin typeface="Cambria Math" panose="02040503050406030204" pitchFamily="18" charset="0"/>
                                </a:rPr>
                                <m:t>Δ</m:t>
                              </m:r>
                              <m:r>
                                <a:rPr kumimoji="1" lang="en-US" altLang="ja-JP" sz="1400" b="0" i="1" smtClean="0">
                                  <a:latin typeface="Cambria Math" panose="02040503050406030204" pitchFamily="18" charset="0"/>
                                </a:rPr>
                                <m:t>𝑣</m:t>
                              </m:r>
                            </m:den>
                          </m:f>
                        </m:e>
                      </m:d>
                    </m:oMath>
                  </m:oMathPara>
                </a14:m>
                <a:endParaRPr kumimoji="1" lang="ja-JP" altLang="en-US" sz="1400" dirty="0"/>
              </a:p>
            </p:txBody>
          </p:sp>
        </mc:Choice>
        <mc:Fallback xmlns="">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9348066" y="4696251"/>
                <a:ext cx="2498531" cy="576376"/>
              </a:xfrm>
              <a:prstGeom prst="rect">
                <a:avLst/>
              </a:prstGeom>
              <a:blipFill>
                <a:blip r:embed="rId16"/>
                <a:stretch>
                  <a:fillRect/>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p:cNvPicPr>
          <p:nvPr/>
        </p:nvPicPr>
        <p:blipFill rotWithShape="1">
          <a:blip r:embed="rId17"/>
          <a:srcRect l="19098" t="73055" b="21105"/>
          <a:stretch/>
        </p:blipFill>
        <p:spPr>
          <a:xfrm>
            <a:off x="9452679" y="109178"/>
            <a:ext cx="2434705" cy="255711"/>
          </a:xfrm>
          <a:prstGeom prst="rect">
            <a:avLst/>
          </a:prstGeom>
        </p:spPr>
      </p:pic>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9A0590D-4D22-4420-B6E1-0E69B5C94DF3}"/>
                  </a:ext>
                </a:extLst>
              </p:cNvPr>
              <p:cNvSpPr txBox="1"/>
              <p:nvPr/>
            </p:nvSpPr>
            <p:spPr>
              <a:xfrm>
                <a:off x="502085" y="4847123"/>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80" name="テキスト ボックス 79">
                <a:extLst>
                  <a:ext uri="{FF2B5EF4-FFF2-40B4-BE49-F238E27FC236}">
                    <a16:creationId xmlns:a16="http://schemas.microsoft.com/office/drawing/2014/main" id="{29A0590D-4D22-4420-B6E1-0E69B5C94DF3}"/>
                  </a:ext>
                </a:extLst>
              </p:cNvPr>
              <p:cNvSpPr txBox="1">
                <a:spLocks noRot="1" noChangeAspect="1" noMove="1" noResize="1" noEditPoints="1" noAdjustHandles="1" noChangeArrowheads="1" noChangeShapeType="1" noTextEdit="1"/>
              </p:cNvSpPr>
              <p:nvPr/>
            </p:nvSpPr>
            <p:spPr>
              <a:xfrm>
                <a:off x="502085" y="4847123"/>
                <a:ext cx="645631" cy="307777"/>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31C4E075-1480-464E-8A50-3BF0743FA1DD}"/>
                  </a:ext>
                </a:extLst>
              </p:cNvPr>
              <p:cNvSpPr txBox="1"/>
              <p:nvPr/>
            </p:nvSpPr>
            <p:spPr>
              <a:xfrm>
                <a:off x="2210336" y="4150500"/>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xmlns="">
          <p:sp>
            <p:nvSpPr>
              <p:cNvPr id="81" name="テキスト ボックス 80">
                <a:extLst>
                  <a:ext uri="{FF2B5EF4-FFF2-40B4-BE49-F238E27FC236}">
                    <a16:creationId xmlns:a16="http://schemas.microsoft.com/office/drawing/2014/main" id="{31C4E075-1480-464E-8A50-3BF0743FA1DD}"/>
                  </a:ext>
                </a:extLst>
              </p:cNvPr>
              <p:cNvSpPr txBox="1">
                <a:spLocks noRot="1" noChangeAspect="1" noMove="1" noResize="1" noEditPoints="1" noAdjustHandles="1" noChangeArrowheads="1" noChangeShapeType="1" noTextEdit="1"/>
              </p:cNvSpPr>
              <p:nvPr/>
            </p:nvSpPr>
            <p:spPr>
              <a:xfrm>
                <a:off x="2210336" y="4150500"/>
                <a:ext cx="645631" cy="307777"/>
              </a:xfrm>
              <a:prstGeom prst="rect">
                <a:avLst/>
              </a:prstGeom>
              <a:blipFill>
                <a:blip r:embed="rId26"/>
                <a:stretch>
                  <a:fillRect/>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0623DFD4-27E6-4C63-B402-942BA05BA4EC}"/>
              </a:ext>
            </a:extLst>
          </p:cNvPr>
          <p:cNvSpPr txBox="1"/>
          <p:nvPr/>
        </p:nvSpPr>
        <p:spPr>
          <a:xfrm>
            <a:off x="7321749" y="212190"/>
            <a:ext cx="2178555" cy="338554"/>
          </a:xfrm>
          <a:prstGeom prst="rect">
            <a:avLst/>
          </a:prstGeom>
          <a:noFill/>
        </p:spPr>
        <p:txBody>
          <a:bodyPr wrap="square" rtlCol="0">
            <a:spAutoFit/>
          </a:bodyPr>
          <a:lstStyle/>
          <a:p>
            <a:pPr algn="ctr"/>
            <a:r>
              <a:rPr lang="ja-JP" altLang="en-US" sz="1600" b="1" dirty="0">
                <a:solidFill>
                  <a:schemeClr val="bg1"/>
                </a:solidFill>
              </a:rPr>
              <a:t>個体番号と色の対応</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5CD08824-76F0-40EB-9BEA-BAC07F890567}"/>
                  </a:ext>
                </a:extLst>
              </p:cNvPr>
              <p:cNvSpPr txBox="1"/>
              <p:nvPr/>
            </p:nvSpPr>
            <p:spPr>
              <a:xfrm>
                <a:off x="9481789" y="382812"/>
                <a:ext cx="2366960" cy="307777"/>
              </a:xfrm>
              <a:prstGeom prst="rect">
                <a:avLst/>
              </a:prstGeom>
              <a:solidFill>
                <a:schemeClr val="bg1"/>
              </a:solidFill>
            </p:spPr>
            <p:txBody>
              <a:bodyPr wrap="square" rtlCol="0">
                <a:spAutoFit/>
              </a:bodyPr>
              <a:lstStyle/>
              <a:p>
                <a:pPr algn="ctr"/>
                <a14:m>
                  <m:oMath xmlns:m="http://schemas.openxmlformats.org/officeDocument/2006/math">
                    <m:r>
                      <a:rPr lang="en-US" altLang="ja-JP" sz="1400" b="0" i="1" smtClean="0">
                        <a:latin typeface="Cambria Math" panose="02040503050406030204" pitchFamily="18" charset="0"/>
                      </a:rPr>
                      <m:t>𝑖</m:t>
                    </m:r>
                    <m:r>
                      <a:rPr lang="en-US" altLang="ja-JP" sz="1400" b="0" i="1" smtClean="0">
                        <a:latin typeface="Cambria Math" panose="02040503050406030204" pitchFamily="18" charset="0"/>
                      </a:rPr>
                      <m:t>=1</m:t>
                    </m:r>
                  </m:oMath>
                </a14:m>
                <a:r>
                  <a:rPr lang="ja-JP" altLang="en-US" sz="1400" dirty="0">
                    <a:solidFill>
                      <a:schemeClr val="accent1"/>
                    </a:solidFill>
                  </a:rPr>
                  <a:t>　　　　　　　 　　</a:t>
                </a:r>
                <a:r>
                  <a:rPr lang="en-US" altLang="ja-JP" sz="1400" dirty="0"/>
                  <a:t> </a:t>
                </a:r>
                <a14:m>
                  <m:oMath xmlns:m="http://schemas.openxmlformats.org/officeDocument/2006/math">
                    <m:r>
                      <a:rPr lang="en-US" altLang="ja-JP" sz="1400" i="1">
                        <a:latin typeface="Cambria Math" panose="02040503050406030204" pitchFamily="18" charset="0"/>
                      </a:rPr>
                      <m:t>𝑖</m:t>
                    </m:r>
                    <m:r>
                      <a:rPr lang="en-US" altLang="ja-JP" sz="1400" i="1" smtClean="0">
                        <a:latin typeface="Cambria Math" panose="02040503050406030204" pitchFamily="18" charset="0"/>
                      </a:rPr>
                      <m:t>=</m:t>
                    </m:r>
                    <m:r>
                      <a:rPr lang="en-US" altLang="ja-JP" sz="1400" b="0" i="1" smtClean="0">
                        <a:latin typeface="Cambria Math" panose="02040503050406030204" pitchFamily="18" charset="0"/>
                      </a:rPr>
                      <m:t>100</m:t>
                    </m:r>
                  </m:oMath>
                </a14:m>
                <a:endParaRPr kumimoji="1" lang="en-US" altLang="ja-JP" sz="1400" dirty="0">
                  <a:solidFill>
                    <a:schemeClr val="accent4"/>
                  </a:solidFill>
                </a:endParaRPr>
              </a:p>
            </p:txBody>
          </p:sp>
        </mc:Choice>
        <mc:Fallback xmlns="">
          <p:sp>
            <p:nvSpPr>
              <p:cNvPr id="87" name="テキスト ボックス 86">
                <a:extLst>
                  <a:ext uri="{FF2B5EF4-FFF2-40B4-BE49-F238E27FC236}">
                    <a16:creationId xmlns:a16="http://schemas.microsoft.com/office/drawing/2014/main" id="{5CD08824-76F0-40EB-9BEA-BAC07F890567}"/>
                  </a:ext>
                </a:extLst>
              </p:cNvPr>
              <p:cNvSpPr txBox="1">
                <a:spLocks noRot="1" noChangeAspect="1" noMove="1" noResize="1" noEditPoints="1" noAdjustHandles="1" noChangeArrowheads="1" noChangeShapeType="1" noTextEdit="1"/>
              </p:cNvSpPr>
              <p:nvPr/>
            </p:nvSpPr>
            <p:spPr>
              <a:xfrm>
                <a:off x="9481789" y="382812"/>
                <a:ext cx="2366960" cy="307777"/>
              </a:xfrm>
              <a:prstGeom prst="rect">
                <a:avLst/>
              </a:prstGeom>
              <a:blipFill>
                <a:blip r:embed="rId27"/>
                <a:stretch>
                  <a:fillRect/>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105A891E-A1AB-47BB-9685-C9BFB6B1F61C}"/>
              </a:ext>
            </a:extLst>
          </p:cNvPr>
          <p:cNvSpPr txBox="1"/>
          <p:nvPr/>
        </p:nvSpPr>
        <p:spPr>
          <a:xfrm>
            <a:off x="9500304" y="4378304"/>
            <a:ext cx="2037812" cy="338554"/>
          </a:xfrm>
          <a:prstGeom prst="rect">
            <a:avLst/>
          </a:prstGeom>
          <a:noFill/>
        </p:spPr>
        <p:txBody>
          <a:bodyPr wrap="square" rtlCol="0">
            <a:spAutoFit/>
          </a:bodyPr>
          <a:lstStyle/>
          <a:p>
            <a:pPr algn="ctr"/>
            <a:r>
              <a:rPr lang="ja-JP" altLang="en-US" sz="1600" dirty="0"/>
              <a:t>解の選択圧力の角度</a:t>
            </a:r>
            <a:endParaRPr kumimoji="1" lang="ja-JP" altLang="en-US" sz="1600" dirty="0"/>
          </a:p>
        </p:txBody>
      </p:sp>
      <p:pic>
        <p:nvPicPr>
          <p:cNvPr id="11" name="図 10">
            <a:extLst>
              <a:ext uri="{FF2B5EF4-FFF2-40B4-BE49-F238E27FC236}">
                <a16:creationId xmlns:a16="http://schemas.microsoft.com/office/drawing/2014/main" id="{33263B32-41E4-45E1-96C5-DFF1775B4BCC}"/>
              </a:ext>
            </a:extLst>
          </p:cNvPr>
          <p:cNvPicPr>
            <a:picLocks noChangeAspect="1"/>
          </p:cNvPicPr>
          <p:nvPr/>
        </p:nvPicPr>
        <p:blipFill>
          <a:blip r:embed="rId28"/>
          <a:stretch>
            <a:fillRect/>
          </a:stretch>
        </p:blipFill>
        <p:spPr>
          <a:xfrm>
            <a:off x="10389359" y="2073925"/>
            <a:ext cx="1542361" cy="1355075"/>
          </a:xfrm>
          <a:prstGeom prst="rect">
            <a:avLst/>
          </a:prstGeom>
        </p:spPr>
      </p:pic>
      <p:sp>
        <p:nvSpPr>
          <p:cNvPr id="89" name="二等辺三角形 88">
            <a:extLst>
              <a:ext uri="{FF2B5EF4-FFF2-40B4-BE49-F238E27FC236}">
                <a16:creationId xmlns:a16="http://schemas.microsoft.com/office/drawing/2014/main" id="{9E71AE1C-0DF0-431F-956A-C33219EF2490}"/>
              </a:ext>
            </a:extLst>
          </p:cNvPr>
          <p:cNvSpPr/>
          <p:nvPr/>
        </p:nvSpPr>
        <p:spPr>
          <a:xfrm rot="5400000">
            <a:off x="9815555" y="2363675"/>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二等辺三角形 89">
            <a:extLst>
              <a:ext uri="{FF2B5EF4-FFF2-40B4-BE49-F238E27FC236}">
                <a16:creationId xmlns:a16="http://schemas.microsoft.com/office/drawing/2014/main" id="{C70E37AD-6A05-4982-B38A-831376F0602E}"/>
              </a:ext>
            </a:extLst>
          </p:cNvPr>
          <p:cNvSpPr/>
          <p:nvPr/>
        </p:nvSpPr>
        <p:spPr>
          <a:xfrm rot="16200000">
            <a:off x="9785258" y="2932343"/>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テキスト ボックス 90">
            <a:extLst>
              <a:ext uri="{FF2B5EF4-FFF2-40B4-BE49-F238E27FC236}">
                <a16:creationId xmlns:a16="http://schemas.microsoft.com/office/drawing/2014/main" id="{15D7F023-03CB-4F16-A8CA-B2FEC3BD3E19}"/>
              </a:ext>
            </a:extLst>
          </p:cNvPr>
          <p:cNvSpPr txBox="1"/>
          <p:nvPr/>
        </p:nvSpPr>
        <p:spPr>
          <a:xfrm>
            <a:off x="9309068" y="3289923"/>
            <a:ext cx="583111" cy="229305"/>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5757894" y="2320033"/>
                <a:ext cx="2653132" cy="830997"/>
              </a:xfrm>
              <a:prstGeom prst="rect">
                <a:avLst/>
              </a:prstGeom>
              <a:noFill/>
            </p:spPr>
            <p:txBody>
              <a:bodyPr wrap="square" rtlCol="0">
                <a:spAutoFit/>
              </a:bodyPr>
              <a:lstStyle/>
              <a:p>
                <a:pPr algn="ctr"/>
                <a:r>
                  <a:rPr lang="ja-JP" altLang="en-US" sz="1600" dirty="0"/>
                  <a:t>実行可能領域に到達した後、正規化区間の縦横比</a:t>
                </a:r>
                <a14:m>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5757894" y="2320033"/>
                <a:ext cx="2653132" cy="830997"/>
              </a:xfrm>
              <a:prstGeom prst="rect">
                <a:avLst/>
              </a:prstGeom>
              <a:blipFill>
                <a:blip r:embed="rId29"/>
                <a:stretch>
                  <a:fillRect l="-230" t="-2206" b="-8824"/>
                </a:stretch>
              </a:blipFill>
            </p:spPr>
            <p:txBody>
              <a:bodyPr/>
              <a:lstStyle/>
              <a:p>
                <a:r>
                  <a:rPr lang="ja-JP" altLang="en-US">
                    <a:noFill/>
                  </a:rPr>
                  <a:t> </a:t>
                </a:r>
              </a:p>
            </p:txBody>
          </p:sp>
        </mc:Fallback>
      </mc:AlternateContent>
      <p:sp>
        <p:nvSpPr>
          <p:cNvPr id="13" name="左中かっこ 12">
            <a:extLst>
              <a:ext uri="{FF2B5EF4-FFF2-40B4-BE49-F238E27FC236}">
                <a16:creationId xmlns:a16="http://schemas.microsoft.com/office/drawing/2014/main" id="{77AE6329-9168-4D51-8981-60E7BFF37557}"/>
              </a:ext>
            </a:extLst>
          </p:cNvPr>
          <p:cNvSpPr/>
          <p:nvPr/>
        </p:nvSpPr>
        <p:spPr>
          <a:xfrm rot="10800000">
            <a:off x="2319466" y="4495115"/>
            <a:ext cx="157629" cy="70275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左中かっこ 93">
            <a:extLst>
              <a:ext uri="{FF2B5EF4-FFF2-40B4-BE49-F238E27FC236}">
                <a16:creationId xmlns:a16="http://schemas.microsoft.com/office/drawing/2014/main" id="{498DA444-755C-41A9-999C-4134F22DE500}"/>
              </a:ext>
            </a:extLst>
          </p:cNvPr>
          <p:cNvSpPr/>
          <p:nvPr/>
        </p:nvSpPr>
        <p:spPr>
          <a:xfrm rot="5400000">
            <a:off x="1604446" y="3799829"/>
            <a:ext cx="137855" cy="117433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30CBE2BA-0732-4675-BB6C-215E49D04844}"/>
                  </a:ext>
                </a:extLst>
              </p:cNvPr>
              <p:cNvSpPr txBox="1"/>
              <p:nvPr/>
            </p:nvSpPr>
            <p:spPr>
              <a:xfrm>
                <a:off x="1384560" y="3905678"/>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oMath>
                  </m:oMathPara>
                </a14:m>
                <a:endParaRPr kumimoji="1" lang="ja-JP" altLang="en-US" sz="1600" dirty="0"/>
              </a:p>
            </p:txBody>
          </p:sp>
        </mc:Choice>
        <mc:Fallback xmlns="">
          <p:sp>
            <p:nvSpPr>
              <p:cNvPr id="95" name="テキスト ボックス 94">
                <a:extLst>
                  <a:ext uri="{FF2B5EF4-FFF2-40B4-BE49-F238E27FC236}">
                    <a16:creationId xmlns:a16="http://schemas.microsoft.com/office/drawing/2014/main" id="{30CBE2BA-0732-4675-BB6C-215E49D04844}"/>
                  </a:ext>
                </a:extLst>
              </p:cNvPr>
              <p:cNvSpPr txBox="1">
                <a:spLocks noRot="1" noChangeAspect="1" noMove="1" noResize="1" noEditPoints="1" noAdjustHandles="1" noChangeArrowheads="1" noChangeShapeType="1" noTextEdit="1"/>
              </p:cNvSpPr>
              <p:nvPr/>
            </p:nvSpPr>
            <p:spPr>
              <a:xfrm>
                <a:off x="1384560" y="3905678"/>
                <a:ext cx="647399" cy="338554"/>
              </a:xfrm>
              <a:prstGeom prst="rect">
                <a:avLst/>
              </a:prstGeom>
              <a:blipFill>
                <a:blip r:embed="rId30"/>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FD7DE1AF-8B4E-4B77-BB98-F44995DD2A24}"/>
                  </a:ext>
                </a:extLst>
              </p:cNvPr>
              <p:cNvSpPr txBox="1"/>
              <p:nvPr/>
            </p:nvSpPr>
            <p:spPr>
              <a:xfrm>
                <a:off x="2428612" y="4677201"/>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𝑣</m:t>
                      </m:r>
                    </m:oMath>
                  </m:oMathPara>
                </a14:m>
                <a:endParaRPr kumimoji="1" lang="ja-JP" altLang="en-US" sz="1600" i="1" dirty="0"/>
              </a:p>
            </p:txBody>
          </p:sp>
        </mc:Choice>
        <mc:Fallback xmlns="">
          <p:sp>
            <p:nvSpPr>
              <p:cNvPr id="96" name="テキスト ボックス 95">
                <a:extLst>
                  <a:ext uri="{FF2B5EF4-FFF2-40B4-BE49-F238E27FC236}">
                    <a16:creationId xmlns:a16="http://schemas.microsoft.com/office/drawing/2014/main" id="{FD7DE1AF-8B4E-4B77-BB98-F44995DD2A24}"/>
                  </a:ext>
                </a:extLst>
              </p:cNvPr>
              <p:cNvSpPr txBox="1">
                <a:spLocks noRot="1" noChangeAspect="1" noMove="1" noResize="1" noEditPoints="1" noAdjustHandles="1" noChangeArrowheads="1" noChangeShapeType="1" noTextEdit="1"/>
              </p:cNvSpPr>
              <p:nvPr/>
            </p:nvSpPr>
            <p:spPr>
              <a:xfrm>
                <a:off x="2428612" y="4677201"/>
                <a:ext cx="647399" cy="338554"/>
              </a:xfrm>
              <a:prstGeom prst="rect">
                <a:avLst/>
              </a:prstGeom>
              <a:blipFill>
                <a:blip r:embed="rId31"/>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提案手法は、正規化無しと正規化</a:t>
            </a:r>
            <a:r>
              <a:rPr lang="en-US" altLang="ja-JP" dirty="0"/>
              <a:t>(</a:t>
            </a:r>
            <a:r>
              <a:rPr lang="ja-JP" altLang="en-US" dirty="0"/>
              <a:t>基準点固定</a:t>
            </a:r>
            <a:r>
              <a:rPr lang="en-US" altLang="ja-JP" dirty="0"/>
              <a:t>)</a:t>
            </a:r>
            <a:r>
              <a:rPr lang="ja-JP" altLang="en-US" sz="2800" dirty="0"/>
              <a:t>の両方よりも優れている。</a:t>
            </a:r>
            <a:endParaRPr lang="en-US" altLang="ja-JP" sz="2800" dirty="0"/>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890676" y="2375805"/>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890676" y="2375805"/>
                <a:ext cx="3239605" cy="338554"/>
              </a:xfrm>
              <a:prstGeom prst="rect">
                <a:avLst/>
              </a:prstGeom>
              <a:blipFill>
                <a:blip r:embed="rId2"/>
                <a:stretch>
                  <a:fillRect l="-752"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890676" y="2045198"/>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890676" y="2045198"/>
                <a:ext cx="3249929" cy="338554"/>
              </a:xfrm>
              <a:prstGeom prst="rect">
                <a:avLst/>
              </a:prstGeom>
              <a:blipFill>
                <a:blip r:embed="rId3"/>
                <a:stretch>
                  <a:fillRect l="-750"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8946951" y="2045229"/>
                <a:ext cx="3340992"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𝑥</m:t>
                              </m:r>
                              <m:r>
                                <a:rPr lang="en-US" altLang="ja-JP" sz="1400" b="0" i="1" smtClean="0">
                                  <a:latin typeface="Cambria Math" panose="02040503050406030204" pitchFamily="18" charset="0"/>
                                  <a:ea typeface="Cambria Math" panose="02040503050406030204" pitchFamily="18" charset="0"/>
                                </a:rPr>
                                <m:t>−1)</m:t>
                              </m:r>
                            </m:e>
                            <m:sup>
                              <m:r>
                                <a:rPr lang="en-US" altLang="ja-JP" sz="1400" i="1">
                                  <a:latin typeface="Cambria Math" panose="02040503050406030204" pitchFamily="18" charset="0"/>
                                  <a:ea typeface="Cambria Math" panose="02040503050406030204" pitchFamily="18" charset="0"/>
                                </a:rPr>
                                <m:t>2</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8946951" y="2045229"/>
                <a:ext cx="334099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8985051" y="2375268"/>
                <a:ext cx="3268286"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𝑥</m:t>
                              </m:r>
                              <m:r>
                                <a:rPr lang="en-US" altLang="ja-JP" sz="1400" i="1">
                                  <a:latin typeface="Cambria Math" panose="02040503050406030204" pitchFamily="18" charset="0"/>
                                  <a:ea typeface="Cambria Math" panose="02040503050406030204" pitchFamily="18" charset="0"/>
                                </a:rPr>
                                <m:t>−1)</m:t>
                              </m:r>
                            </m:e>
                            <m:sup>
                              <m:r>
                                <a:rPr lang="en-US" altLang="ja-JP" sz="1400" i="1">
                                  <a:latin typeface="Cambria Math" panose="02040503050406030204" pitchFamily="18" charset="0"/>
                                  <a:ea typeface="Cambria Math" panose="02040503050406030204" pitchFamily="18" charset="0"/>
                                </a:rPr>
                                <m:t>2</m:t>
                              </m:r>
                            </m:sup>
                          </m:sSup>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8985051" y="2375268"/>
                <a:ext cx="3268286" cy="307777"/>
              </a:xfrm>
              <a:prstGeom prst="rect">
                <a:avLst/>
              </a:prstGeom>
              <a:blipFill>
                <a:blip r:embed="rId5"/>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プロットが無いのは実行可能解を得られなかった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6"/>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7"/>
          <a:stretch>
            <a:fillRect/>
          </a:stretch>
        </p:blipFill>
        <p:spPr>
          <a:xfrm>
            <a:off x="5843848" y="4460392"/>
            <a:ext cx="5852160" cy="1625138"/>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D2E8700-0E04-E71F-1E06-626250A1A9A6}"/>
                  </a:ext>
                </a:extLst>
              </p:cNvPr>
              <p:cNvSpPr txBox="1"/>
              <p:nvPr/>
            </p:nvSpPr>
            <p:spPr>
              <a:xfrm>
                <a:off x="742738" y="2077796"/>
                <a:ext cx="4351088" cy="646331"/>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r>
                  <a:rPr kumimoji="1" lang="ja-JP" altLang="en-US" i="1" dirty="0">
                    <a:latin typeface="Cambria Math" panose="02040503050406030204" pitchFamily="18" charset="0"/>
                  </a:rPr>
                  <a:t>し、下記のルールで正規化を適用して探索する。</a:t>
                </a:r>
                <a:endParaRPr kumimoji="1" lang="en-US" altLang="ja-JP" i="1" dirty="0">
                  <a:latin typeface="Cambria Math" panose="02040503050406030204" pitchFamily="18" charset="0"/>
                </a:endParaRPr>
              </a:p>
            </p:txBody>
          </p:sp>
        </mc:Choice>
        <mc:Fallback xmlns="">
          <p:sp>
            <p:nvSpPr>
              <p:cNvPr id="16" name="テキスト ボックス 15">
                <a:extLst>
                  <a:ext uri="{FF2B5EF4-FFF2-40B4-BE49-F238E27FC236}">
                    <a16:creationId xmlns:a16="http://schemas.microsoft.com/office/drawing/2014/main" id="{FD2E8700-0E04-E71F-1E06-626250A1A9A6}"/>
                  </a:ext>
                </a:extLst>
              </p:cNvPr>
              <p:cNvSpPr txBox="1">
                <a:spLocks noRot="1" noChangeAspect="1" noMove="1" noResize="1" noEditPoints="1" noAdjustHandles="1" noChangeArrowheads="1" noChangeShapeType="1" noTextEdit="1"/>
              </p:cNvSpPr>
              <p:nvPr/>
            </p:nvSpPr>
            <p:spPr>
              <a:xfrm>
                <a:off x="742738" y="2077796"/>
                <a:ext cx="4351088" cy="646331"/>
              </a:xfrm>
              <a:prstGeom prst="rect">
                <a:avLst/>
              </a:prstGeom>
              <a:blipFill>
                <a:blip r:embed="rId8"/>
                <a:stretch>
                  <a:fillRect l="-1261" t="-5660" r="-980" b="-1415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77A2E3E-DA3D-4A8F-D21D-EA0E74E0EDB2}"/>
              </a:ext>
            </a:extLst>
          </p:cNvPr>
          <p:cNvSpPr txBox="1"/>
          <p:nvPr/>
        </p:nvSpPr>
        <p:spPr>
          <a:xfrm>
            <a:off x="293326" y="2951161"/>
            <a:ext cx="222127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実行可能解を得る前</a:t>
            </a:r>
            <a:endParaRPr kumimoji="1" lang="en-US" altLang="ja-JP" sz="1600" i="1" dirty="0">
              <a:latin typeface="Cambria Math" panose="02040503050406030204" pitchFamily="18" charset="0"/>
            </a:endParaRPr>
          </a:p>
        </p:txBody>
      </p:sp>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5634329"/>
            <a:ext cx="5777631" cy="369332"/>
          </a:xfrm>
          <a:prstGeom prst="rect">
            <a:avLst/>
          </a:prstGeom>
          <a:noFill/>
        </p:spPr>
        <p:txBody>
          <a:bodyPr wrap="square" rtlCol="0">
            <a:spAutoFit/>
          </a:bodyPr>
          <a:lstStyle/>
          <a:p>
            <a:pPr algn="ctr"/>
            <a:r>
              <a:rPr kumimoji="1" lang="ja-JP" altLang="en-US" b="0" i="1" dirty="0">
                <a:solidFill>
                  <a:schemeClr val="accent1"/>
                </a:solidFill>
                <a:latin typeface="Cambria Math" panose="02040503050406030204" pitchFamily="18" charset="0"/>
              </a:rPr>
              <a:t>正規化の悪影響</a:t>
            </a:r>
            <a:r>
              <a:rPr kumimoji="1" lang="ja-JP" altLang="en-US" i="1" dirty="0">
                <a:solidFill>
                  <a:schemeClr val="accent1"/>
                </a:solidFill>
                <a:latin typeface="Cambria Math" panose="02040503050406030204" pitchFamily="18" charset="0"/>
              </a:rPr>
              <a:t>とスケール差の影響を同時に抑制する</a:t>
            </a:r>
            <a:endParaRPr kumimoji="1" lang="en-US" altLang="ja-JP" b="0" i="1" dirty="0">
              <a:solidFill>
                <a:schemeClr val="accent1"/>
              </a:solidFill>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809007" y="2699826"/>
            <a:ext cx="413521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基準点固定</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18137"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7114971" y="1575388"/>
                <a:ext cx="3541293"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7114971" y="1575388"/>
                <a:ext cx="3541293" cy="369332"/>
              </a:xfrm>
              <a:prstGeom prst="rect">
                <a:avLst/>
              </a:prstGeom>
              <a:blipFill>
                <a:blip r:embed="rId9"/>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5" name="テキスト ボックス 34">
            <a:extLst>
              <a:ext uri="{FF2B5EF4-FFF2-40B4-BE49-F238E27FC236}">
                <a16:creationId xmlns:a16="http://schemas.microsoft.com/office/drawing/2014/main" id="{7B4578A7-C883-4674-811D-614025B69A73}"/>
              </a:ext>
            </a:extLst>
          </p:cNvPr>
          <p:cNvSpPr txBox="1"/>
          <p:nvPr/>
        </p:nvSpPr>
        <p:spPr>
          <a:xfrm>
            <a:off x="3026121" y="2951161"/>
            <a:ext cx="2539343"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実行可能解を得た後</a:t>
            </a:r>
            <a:endParaRPr kumimoji="1" lang="en-US" altLang="ja-JP" sz="1600" b="0" i="1" dirty="0">
              <a:latin typeface="Cambria Math" panose="02040503050406030204" pitchFamily="18" charset="0"/>
            </a:endParaRPr>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163900" y="4887115"/>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245721" y="4887115"/>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pic>
        <p:nvPicPr>
          <p:cNvPr id="6" name="図 5">
            <a:extLst>
              <a:ext uri="{FF2B5EF4-FFF2-40B4-BE49-F238E27FC236}">
                <a16:creationId xmlns:a16="http://schemas.microsoft.com/office/drawing/2014/main" id="{67DBAA8A-D61A-40F7-B335-F0FB07019A93}"/>
              </a:ext>
            </a:extLst>
          </p:cNvPr>
          <p:cNvPicPr>
            <a:picLocks noChangeAspect="1"/>
          </p:cNvPicPr>
          <p:nvPr/>
        </p:nvPicPr>
        <p:blipFill>
          <a:blip r:embed="rId10"/>
          <a:stretch>
            <a:fillRect/>
          </a:stretch>
        </p:blipFill>
        <p:spPr>
          <a:xfrm>
            <a:off x="675150" y="3321641"/>
            <a:ext cx="1832351" cy="1520319"/>
          </a:xfrm>
          <a:prstGeom prst="rect">
            <a:avLst/>
          </a:prstGeom>
        </p:spPr>
      </p:pic>
      <p:pic>
        <p:nvPicPr>
          <p:cNvPr id="9" name="図 8">
            <a:extLst>
              <a:ext uri="{FF2B5EF4-FFF2-40B4-BE49-F238E27FC236}">
                <a16:creationId xmlns:a16="http://schemas.microsoft.com/office/drawing/2014/main" id="{965C5C08-9AD7-4E12-96C4-03F08879FD6C}"/>
              </a:ext>
            </a:extLst>
          </p:cNvPr>
          <p:cNvPicPr>
            <a:picLocks noChangeAspect="1"/>
          </p:cNvPicPr>
          <p:nvPr/>
        </p:nvPicPr>
        <p:blipFill rotWithShape="1">
          <a:blip r:embed="rId11"/>
          <a:srcRect t="1447"/>
          <a:stretch/>
        </p:blipFill>
        <p:spPr>
          <a:xfrm>
            <a:off x="3266131" y="3324018"/>
            <a:ext cx="1903895" cy="152031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08A09166-0D14-4546-8D7A-6F4C861611A1}"/>
                  </a:ext>
                </a:extLst>
              </p:cNvPr>
              <p:cNvSpPr txBox="1"/>
              <p:nvPr/>
            </p:nvSpPr>
            <p:spPr>
              <a:xfrm>
                <a:off x="1428781" y="4607421"/>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xmlns="">
          <p:sp>
            <p:nvSpPr>
              <p:cNvPr id="39" name="テキスト ボックス 38">
                <a:extLst>
                  <a:ext uri="{FF2B5EF4-FFF2-40B4-BE49-F238E27FC236}">
                    <a16:creationId xmlns:a16="http://schemas.microsoft.com/office/drawing/2014/main" id="{08A09166-0D14-4546-8D7A-6F4C861611A1}"/>
                  </a:ext>
                </a:extLst>
              </p:cNvPr>
              <p:cNvSpPr txBox="1">
                <a:spLocks noRot="1" noChangeAspect="1" noMove="1" noResize="1" noEditPoints="1" noAdjustHandles="1" noChangeArrowheads="1" noChangeShapeType="1" noTextEdit="1"/>
              </p:cNvSpPr>
              <p:nvPr/>
            </p:nvSpPr>
            <p:spPr>
              <a:xfrm>
                <a:off x="1428781" y="4607421"/>
                <a:ext cx="350414"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1500C7FE-E63C-41D1-846F-C4D169122B20}"/>
                  </a:ext>
                </a:extLst>
              </p:cNvPr>
              <p:cNvSpPr txBox="1"/>
              <p:nvPr/>
            </p:nvSpPr>
            <p:spPr>
              <a:xfrm>
                <a:off x="4374653" y="4584445"/>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1500C7FE-E63C-41D1-846F-C4D169122B20}"/>
                  </a:ext>
                </a:extLst>
              </p:cNvPr>
              <p:cNvSpPr txBox="1">
                <a:spLocks noRot="1" noChangeAspect="1" noMove="1" noResize="1" noEditPoints="1" noAdjustHandles="1" noChangeArrowheads="1" noChangeShapeType="1" noTextEdit="1"/>
              </p:cNvSpPr>
              <p:nvPr/>
            </p:nvSpPr>
            <p:spPr>
              <a:xfrm>
                <a:off x="4374653" y="4584445"/>
                <a:ext cx="350414"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C6482D8-AB6E-45E5-8F95-696715481189}"/>
                  </a:ext>
                </a:extLst>
              </p:cNvPr>
              <p:cNvSpPr txBox="1"/>
              <p:nvPr/>
            </p:nvSpPr>
            <p:spPr>
              <a:xfrm>
                <a:off x="3118139" y="3802126"/>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1C6482D8-AB6E-45E5-8F95-696715481189}"/>
                  </a:ext>
                </a:extLst>
              </p:cNvPr>
              <p:cNvSpPr txBox="1">
                <a:spLocks noRot="1" noChangeAspect="1" noMove="1" noResize="1" noEditPoints="1" noAdjustHandles="1" noChangeArrowheads="1" noChangeShapeType="1" noTextEdit="1"/>
              </p:cNvSpPr>
              <p:nvPr/>
            </p:nvSpPr>
            <p:spPr>
              <a:xfrm>
                <a:off x="3118139" y="3802126"/>
                <a:ext cx="35041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FFA0B6A-A02E-4A2B-BBB7-54DF80E535A2}"/>
                  </a:ext>
                </a:extLst>
              </p:cNvPr>
              <p:cNvSpPr txBox="1"/>
              <p:nvPr/>
            </p:nvSpPr>
            <p:spPr>
              <a:xfrm>
                <a:off x="425947" y="3802126"/>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xmlns="">
          <p:sp>
            <p:nvSpPr>
              <p:cNvPr id="42" name="テキスト ボックス 41">
                <a:extLst>
                  <a:ext uri="{FF2B5EF4-FFF2-40B4-BE49-F238E27FC236}">
                    <a16:creationId xmlns:a16="http://schemas.microsoft.com/office/drawing/2014/main" id="{FFFA0B6A-A02E-4A2B-BBB7-54DF80E535A2}"/>
                  </a:ext>
                </a:extLst>
              </p:cNvPr>
              <p:cNvSpPr txBox="1">
                <a:spLocks noRot="1" noChangeAspect="1" noMove="1" noResize="1" noEditPoints="1" noAdjustHandles="1" noChangeArrowheads="1" noChangeShapeType="1" noTextEdit="1"/>
              </p:cNvSpPr>
              <p:nvPr/>
            </p:nvSpPr>
            <p:spPr>
              <a:xfrm>
                <a:off x="425947" y="3802126"/>
                <a:ext cx="350414" cy="307777"/>
              </a:xfrm>
              <a:prstGeom prst="rect">
                <a:avLst/>
              </a:prstGeom>
              <a:blipFill>
                <a:blip r:embed="rId14"/>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4D3C54D6-AE0C-48E4-A38E-8D242560159F}"/>
              </a:ext>
            </a:extLst>
          </p:cNvPr>
          <p:cNvSpPr txBox="1"/>
          <p:nvPr/>
        </p:nvSpPr>
        <p:spPr>
          <a:xfrm>
            <a:off x="4569019" y="3664787"/>
            <a:ext cx="904876" cy="351354"/>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
        <p:nvSpPr>
          <p:cNvPr id="44" name="テキスト ボックス 43">
            <a:extLst>
              <a:ext uri="{FF2B5EF4-FFF2-40B4-BE49-F238E27FC236}">
                <a16:creationId xmlns:a16="http://schemas.microsoft.com/office/drawing/2014/main" id="{E29A9E62-B8C9-4311-BABB-657430C5967B}"/>
              </a:ext>
            </a:extLst>
          </p:cNvPr>
          <p:cNvSpPr txBox="1"/>
          <p:nvPr/>
        </p:nvSpPr>
        <p:spPr>
          <a:xfrm>
            <a:off x="2123280" y="3568286"/>
            <a:ext cx="391320" cy="707848"/>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100332" y="5110976"/>
            <a:ext cx="2005943" cy="461665"/>
          </a:xfrm>
          <a:prstGeom prst="rect">
            <a:avLst/>
          </a:prstGeom>
          <a:noFill/>
        </p:spPr>
        <p:txBody>
          <a:bodyPr wrap="square" rtlCol="0">
            <a:spAutoFit/>
          </a:bodyPr>
          <a:lstStyle/>
          <a:p>
            <a:pPr algn="ctr"/>
            <a:r>
              <a:rPr kumimoji="1" lang="ja-JP" altLang="en-US" sz="1200" b="0" i="1" dirty="0">
                <a:solidFill>
                  <a:schemeClr val="accent4"/>
                </a:solidFill>
                <a:latin typeface="Cambria Math" panose="02040503050406030204" pitchFamily="18" charset="0"/>
              </a:rPr>
              <a:t>高次元・スケール差が無いときは、正規化無が優</a:t>
            </a:r>
            <a:endParaRPr kumimoji="1" lang="en-US" altLang="ja-JP" sz="1400" b="0" i="1" dirty="0">
              <a:solidFill>
                <a:schemeClr val="accent4"/>
              </a:solidFill>
              <a:latin typeface="Cambria Math" panose="02040503050406030204" pitchFamily="18" charset="0"/>
            </a:endParaRPr>
          </a:p>
        </p:txBody>
      </p:sp>
    </p:spTree>
    <p:extLst>
      <p:ext uri="{BB962C8B-B14F-4D97-AF65-F5344CB8AC3E}">
        <p14:creationId xmlns:p14="http://schemas.microsoft.com/office/powerpoint/2010/main" val="1788663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extLst>
              <p:ext uri="{D42A27DB-BD31-4B8C-83A1-F6EECF244321}">
                <p14:modId xmlns:p14="http://schemas.microsoft.com/office/powerpoint/2010/main" val="1668109145"/>
              </p:ext>
            </p:extLst>
          </p:nvPr>
        </p:nvGraphicFramePr>
        <p:xfrm>
          <a:off x="208698" y="5026270"/>
          <a:ext cx="11799083" cy="124968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extLst>
              <p:ext uri="{D42A27DB-BD31-4B8C-83A1-F6EECF244321}">
                <p14:modId xmlns:p14="http://schemas.microsoft.com/office/powerpoint/2010/main" val="2691717742"/>
              </p:ext>
            </p:extLst>
          </p:nvPr>
        </p:nvGraphicFramePr>
        <p:xfrm>
          <a:off x="208698" y="3488587"/>
          <a:ext cx="11799083" cy="149352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 Switching Normalization Method in Decomposition-based Constraint Handling for Constrained Optimization”,</a:t>
                      </a:r>
                      <a:r>
                        <a:rPr kumimoji="1" lang="ja-JP" altLang="en-US" sz="1600" dirty="0"/>
                        <a:t> </a:t>
                      </a:r>
                      <a:r>
                        <a:rPr kumimoji="1" lang="en-US" altLang="ja-JP" sz="1600" dirty="0"/>
                        <a:t>SICE Annual Conference 2023</a:t>
                      </a:r>
                      <a:r>
                        <a:rPr kumimoji="1" lang="ja-JP" altLang="en-US" sz="1600" dirty="0"/>
                        <a:t> </a:t>
                      </a:r>
                      <a:r>
                        <a:rPr kumimoji="1" lang="en-US" altLang="ja-JP" sz="1600" dirty="0"/>
                        <a:t>(2023) </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技術評価状況（最適化技術）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3483970392"/>
              </p:ext>
            </p:extLst>
          </p:nvPr>
        </p:nvGraphicFramePr>
        <p:xfrm>
          <a:off x="436967" y="2285756"/>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を含む検証を通じて、問題とアルゴリズムの親和性が明らかになってきた。</a:t>
            </a:r>
            <a:endParaRPr lang="en-US" altLang="ja-JP" sz="2800" dirty="0"/>
          </a:p>
          <a:p>
            <a:pPr lvl="1">
              <a:defRPr/>
            </a:pPr>
            <a:r>
              <a:rPr lang="ja-JP" altLang="en-US" sz="2400" dirty="0"/>
              <a:t>一方、非凸性に対する性能検証、</a:t>
            </a:r>
            <a:r>
              <a:rPr lang="en-US" altLang="ja-JP" sz="2400" dirty="0"/>
              <a:t>0-1</a:t>
            </a:r>
            <a:r>
              <a:rPr lang="ja-JP" altLang="en-US" sz="2400" dirty="0"/>
              <a:t>整数への拡張などの問題は残っている。</a:t>
            </a:r>
            <a:endParaRPr lang="en-US" altLang="ja-JP" sz="2400" dirty="0"/>
          </a:p>
        </p:txBody>
      </p:sp>
    </p:spTree>
    <p:extLst>
      <p:ext uri="{BB962C8B-B14F-4D97-AF65-F5344CB8AC3E}">
        <p14:creationId xmlns:p14="http://schemas.microsoft.com/office/powerpoint/2010/main" val="835729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研究目標との差異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395936" y="1023510"/>
            <a:ext cx="11400125" cy="111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年度～</a:t>
            </a:r>
            <a:r>
              <a:rPr lang="en-US" altLang="ja-JP" sz="2800" dirty="0"/>
              <a:t>2022</a:t>
            </a:r>
            <a:r>
              <a:rPr lang="ja-JP" altLang="en-US" sz="2800" dirty="0"/>
              <a:t>年度の期間ご協力いただき、研究成果も挙げてきたが、研究目標との差異として下記が残されている。</a:t>
            </a:r>
            <a:endParaRPr lang="en-US" altLang="ja-JP" sz="2800" dirty="0"/>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研究課題</a:t>
            </a:r>
          </a:p>
        </p:txBody>
      </p:sp>
      <p:sp>
        <p:nvSpPr>
          <p:cNvPr id="44" name="テキスト ボックス 43">
            <a:extLst>
              <a:ext uri="{FF2B5EF4-FFF2-40B4-BE49-F238E27FC236}">
                <a16:creationId xmlns:a16="http://schemas.microsoft.com/office/drawing/2014/main" id="{B591632D-6C85-4689-B112-1C332789EF11}"/>
              </a:ext>
            </a:extLst>
          </p:cNvPr>
          <p:cNvSpPr txBox="1"/>
          <p:nvPr/>
        </p:nvSpPr>
        <p:spPr>
          <a:xfrm>
            <a:off x="762851" y="2018400"/>
            <a:ext cx="7476274" cy="523220"/>
          </a:xfrm>
          <a:prstGeom prst="rect">
            <a:avLst/>
          </a:prstGeom>
          <a:noFill/>
        </p:spPr>
        <p:txBody>
          <a:bodyPr wrap="square" rtlCol="0">
            <a:spAutoFit/>
          </a:bodyPr>
          <a:lstStyle/>
          <a:p>
            <a:r>
              <a:rPr lang="ja-JP" altLang="en-US" sz="2800" b="1" dirty="0">
                <a:solidFill>
                  <a:schemeClr val="accent1"/>
                </a:solidFill>
              </a:rPr>
              <a:t>１．</a:t>
            </a:r>
            <a:r>
              <a:rPr lang="en-US" altLang="ja-JP" sz="2800" b="1" dirty="0">
                <a:solidFill>
                  <a:schemeClr val="accent1"/>
                </a:solidFill>
              </a:rPr>
              <a:t>(GA</a:t>
            </a:r>
            <a:r>
              <a:rPr lang="ja-JP" altLang="en-US" sz="2800" b="1" dirty="0">
                <a:solidFill>
                  <a:schemeClr val="accent1"/>
                </a:solidFill>
              </a:rPr>
              <a:t>以外の</a:t>
            </a:r>
            <a:r>
              <a:rPr lang="en-US" altLang="ja-JP" sz="2800" b="1" dirty="0">
                <a:solidFill>
                  <a:schemeClr val="accent1"/>
                </a:solidFill>
              </a:rPr>
              <a:t>)</a:t>
            </a:r>
            <a:r>
              <a:rPr lang="ja-JP" altLang="en-US" sz="2800" b="1" dirty="0">
                <a:solidFill>
                  <a:schemeClr val="accent1"/>
                </a:solidFill>
              </a:rPr>
              <a:t>バイナリ変数への拡張法の開発</a:t>
            </a:r>
          </a:p>
        </p:txBody>
      </p:sp>
      <p:sp>
        <p:nvSpPr>
          <p:cNvPr id="46" name="テキスト ボックス 45">
            <a:extLst>
              <a:ext uri="{FF2B5EF4-FFF2-40B4-BE49-F238E27FC236}">
                <a16:creationId xmlns:a16="http://schemas.microsoft.com/office/drawing/2014/main" id="{CC03B4A9-E391-42F3-9A28-5A50AA88F7D2}"/>
              </a:ext>
            </a:extLst>
          </p:cNvPr>
          <p:cNvSpPr txBox="1"/>
          <p:nvPr/>
        </p:nvSpPr>
        <p:spPr>
          <a:xfrm>
            <a:off x="762851" y="2669683"/>
            <a:ext cx="6361849" cy="523220"/>
          </a:xfrm>
          <a:prstGeom prst="rect">
            <a:avLst/>
          </a:prstGeom>
          <a:noFill/>
        </p:spPr>
        <p:txBody>
          <a:bodyPr wrap="square" rtlCol="0">
            <a:spAutoFit/>
          </a:bodyPr>
          <a:lstStyle/>
          <a:p>
            <a:r>
              <a:rPr lang="ja-JP" altLang="en-US" sz="2800" b="1" dirty="0">
                <a:solidFill>
                  <a:schemeClr val="accent1"/>
                </a:solidFill>
              </a:rPr>
              <a:t>２．問題の困難さに対する性能検証</a:t>
            </a:r>
          </a:p>
        </p:txBody>
      </p:sp>
      <p:sp>
        <p:nvSpPr>
          <p:cNvPr id="5" name="矢印: 上下 4">
            <a:extLst>
              <a:ext uri="{FF2B5EF4-FFF2-40B4-BE49-F238E27FC236}">
                <a16:creationId xmlns:a16="http://schemas.microsoft.com/office/drawing/2014/main" id="{5F164CE5-1AF7-40A2-B8B2-DB31CF623E55}"/>
              </a:ext>
            </a:extLst>
          </p:cNvPr>
          <p:cNvSpPr/>
          <p:nvPr/>
        </p:nvSpPr>
        <p:spPr>
          <a:xfrm>
            <a:off x="3498521"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CEA6B6DB-56DE-4B10-88C9-99CEA155E5CD}"/>
              </a:ext>
            </a:extLst>
          </p:cNvPr>
          <p:cNvSpPr/>
          <p:nvPr/>
        </p:nvSpPr>
        <p:spPr>
          <a:xfrm>
            <a:off x="2493766" y="3443557"/>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制約起因の非連結性</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C2EE5B6C-3482-4C32-A919-EBC3B154940F}"/>
              </a:ext>
            </a:extLst>
          </p:cNvPr>
          <p:cNvSpPr/>
          <p:nvPr/>
        </p:nvSpPr>
        <p:spPr>
          <a:xfrm>
            <a:off x="4949167" y="3443557"/>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パレートフロンティア</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10CBC17E-0049-4835-9166-AA126BCAF751}"/>
              </a:ext>
            </a:extLst>
          </p:cNvPr>
          <p:cNvSpPr/>
          <p:nvPr/>
        </p:nvSpPr>
        <p:spPr>
          <a:xfrm>
            <a:off x="7389616" y="3443557"/>
            <a:ext cx="215238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制約数</a:t>
            </a:r>
            <a:endParaRPr kumimoji="1" lang="en-US" altLang="ja-JP" sz="2000" b="1" dirty="0">
              <a:solidFill>
                <a:schemeClr val="bg1"/>
              </a:solidFill>
            </a:endParaRPr>
          </a:p>
        </p:txBody>
      </p:sp>
      <p:sp>
        <p:nvSpPr>
          <p:cNvPr id="18" name="正方形/長方形 17">
            <a:extLst>
              <a:ext uri="{FF2B5EF4-FFF2-40B4-BE49-F238E27FC236}">
                <a16:creationId xmlns:a16="http://schemas.microsoft.com/office/drawing/2014/main" id="{1B57366B-A225-4A20-BFD8-B46311861599}"/>
              </a:ext>
            </a:extLst>
          </p:cNvPr>
          <p:cNvSpPr/>
          <p:nvPr/>
        </p:nvSpPr>
        <p:spPr>
          <a:xfrm>
            <a:off x="9780391" y="3443557"/>
            <a:ext cx="215238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次元数</a:t>
            </a:r>
            <a:endParaRPr kumimoji="1" lang="en-US" altLang="ja-JP" sz="2000" b="1" dirty="0">
              <a:solidFill>
                <a:schemeClr val="bg1"/>
              </a:solidFill>
            </a:endParaRPr>
          </a:p>
        </p:txBody>
      </p:sp>
      <p:sp>
        <p:nvSpPr>
          <p:cNvPr id="19" name="テキスト ボックス 18">
            <a:extLst>
              <a:ext uri="{FF2B5EF4-FFF2-40B4-BE49-F238E27FC236}">
                <a16:creationId xmlns:a16="http://schemas.microsoft.com/office/drawing/2014/main" id="{ED1C7808-262B-4D93-BC18-DA1D65A5A7E5}"/>
              </a:ext>
            </a:extLst>
          </p:cNvPr>
          <p:cNvSpPr txBox="1"/>
          <p:nvPr/>
        </p:nvSpPr>
        <p:spPr>
          <a:xfrm>
            <a:off x="2872230" y="5177458"/>
            <a:ext cx="1490707" cy="400110"/>
          </a:xfrm>
          <a:prstGeom prst="rect">
            <a:avLst/>
          </a:prstGeom>
          <a:noFill/>
        </p:spPr>
        <p:txBody>
          <a:bodyPr wrap="square" rtlCol="0">
            <a:spAutoFit/>
          </a:bodyPr>
          <a:lstStyle/>
          <a:p>
            <a:pPr algn="ctr"/>
            <a:r>
              <a:rPr lang="ja-JP" altLang="en-US" sz="2000" dirty="0"/>
              <a:t>強い</a:t>
            </a:r>
          </a:p>
        </p:txBody>
      </p:sp>
      <p:sp>
        <p:nvSpPr>
          <p:cNvPr id="20" name="テキスト ボックス 19">
            <a:extLst>
              <a:ext uri="{FF2B5EF4-FFF2-40B4-BE49-F238E27FC236}">
                <a16:creationId xmlns:a16="http://schemas.microsoft.com/office/drawing/2014/main" id="{8EBD7BC0-D0FB-44DA-B9D2-631BA6BF4D65}"/>
              </a:ext>
            </a:extLst>
          </p:cNvPr>
          <p:cNvSpPr txBox="1"/>
          <p:nvPr/>
        </p:nvSpPr>
        <p:spPr>
          <a:xfrm>
            <a:off x="2872230" y="4096448"/>
            <a:ext cx="1490707" cy="400110"/>
          </a:xfrm>
          <a:prstGeom prst="rect">
            <a:avLst/>
          </a:prstGeom>
          <a:noFill/>
        </p:spPr>
        <p:txBody>
          <a:bodyPr wrap="square" rtlCol="0">
            <a:spAutoFit/>
          </a:bodyPr>
          <a:lstStyle/>
          <a:p>
            <a:pPr algn="ctr"/>
            <a:r>
              <a:rPr lang="ja-JP" altLang="en-US" sz="2000" dirty="0"/>
              <a:t>弱い</a:t>
            </a:r>
          </a:p>
        </p:txBody>
      </p:sp>
      <p:sp>
        <p:nvSpPr>
          <p:cNvPr id="21" name="矢印: 上下 20">
            <a:extLst>
              <a:ext uri="{FF2B5EF4-FFF2-40B4-BE49-F238E27FC236}">
                <a16:creationId xmlns:a16="http://schemas.microsoft.com/office/drawing/2014/main" id="{E4E065AB-1953-4717-86D3-2BEF29263F5B}"/>
              </a:ext>
            </a:extLst>
          </p:cNvPr>
          <p:cNvSpPr/>
          <p:nvPr/>
        </p:nvSpPr>
        <p:spPr>
          <a:xfrm>
            <a:off x="5953030"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上下 21">
            <a:extLst>
              <a:ext uri="{FF2B5EF4-FFF2-40B4-BE49-F238E27FC236}">
                <a16:creationId xmlns:a16="http://schemas.microsoft.com/office/drawing/2014/main" id="{9D5A20D1-2163-4CD5-A31F-8A384D2DD418}"/>
              </a:ext>
            </a:extLst>
          </p:cNvPr>
          <p:cNvSpPr/>
          <p:nvPr/>
        </p:nvSpPr>
        <p:spPr>
          <a:xfrm>
            <a:off x="8346746"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上下 22">
            <a:extLst>
              <a:ext uri="{FF2B5EF4-FFF2-40B4-BE49-F238E27FC236}">
                <a16:creationId xmlns:a16="http://schemas.microsoft.com/office/drawing/2014/main" id="{E437B970-F82F-4035-B4E1-8ADD2564620C}"/>
              </a:ext>
            </a:extLst>
          </p:cNvPr>
          <p:cNvSpPr/>
          <p:nvPr/>
        </p:nvSpPr>
        <p:spPr>
          <a:xfrm>
            <a:off x="10737521"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985D712-0A78-4BD8-B63C-0EE1F4E5586D}"/>
              </a:ext>
            </a:extLst>
          </p:cNvPr>
          <p:cNvSpPr txBox="1"/>
          <p:nvPr/>
        </p:nvSpPr>
        <p:spPr>
          <a:xfrm>
            <a:off x="5326739" y="4096448"/>
            <a:ext cx="1490707" cy="400110"/>
          </a:xfrm>
          <a:prstGeom prst="rect">
            <a:avLst/>
          </a:prstGeom>
          <a:noFill/>
        </p:spPr>
        <p:txBody>
          <a:bodyPr wrap="square" rtlCol="0">
            <a:spAutoFit/>
          </a:bodyPr>
          <a:lstStyle/>
          <a:p>
            <a:pPr algn="ctr"/>
            <a:r>
              <a:rPr lang="ja-JP" altLang="en-US" sz="2000" dirty="0"/>
              <a:t>狭い</a:t>
            </a:r>
          </a:p>
        </p:txBody>
      </p:sp>
      <p:sp>
        <p:nvSpPr>
          <p:cNvPr id="25" name="テキスト ボックス 24">
            <a:extLst>
              <a:ext uri="{FF2B5EF4-FFF2-40B4-BE49-F238E27FC236}">
                <a16:creationId xmlns:a16="http://schemas.microsoft.com/office/drawing/2014/main" id="{37E07BCE-72C2-41FD-9492-68DE3A1FB104}"/>
              </a:ext>
            </a:extLst>
          </p:cNvPr>
          <p:cNvSpPr txBox="1"/>
          <p:nvPr/>
        </p:nvSpPr>
        <p:spPr>
          <a:xfrm>
            <a:off x="5326739" y="5177458"/>
            <a:ext cx="1490707" cy="400110"/>
          </a:xfrm>
          <a:prstGeom prst="rect">
            <a:avLst/>
          </a:prstGeom>
          <a:noFill/>
        </p:spPr>
        <p:txBody>
          <a:bodyPr wrap="square" rtlCol="0">
            <a:spAutoFit/>
          </a:bodyPr>
          <a:lstStyle/>
          <a:p>
            <a:pPr algn="ctr"/>
            <a:r>
              <a:rPr lang="ja-JP" altLang="en-US" sz="2000" dirty="0"/>
              <a:t>広い</a:t>
            </a:r>
          </a:p>
        </p:txBody>
      </p:sp>
      <p:sp>
        <p:nvSpPr>
          <p:cNvPr id="26" name="テキスト ボックス 25">
            <a:extLst>
              <a:ext uri="{FF2B5EF4-FFF2-40B4-BE49-F238E27FC236}">
                <a16:creationId xmlns:a16="http://schemas.microsoft.com/office/drawing/2014/main" id="{32C9D97C-E585-4E7E-8730-D2CFEDD82993}"/>
              </a:ext>
            </a:extLst>
          </p:cNvPr>
          <p:cNvSpPr txBox="1"/>
          <p:nvPr/>
        </p:nvSpPr>
        <p:spPr>
          <a:xfrm>
            <a:off x="7720455" y="4096448"/>
            <a:ext cx="1490707" cy="400110"/>
          </a:xfrm>
          <a:prstGeom prst="rect">
            <a:avLst/>
          </a:prstGeom>
          <a:noFill/>
        </p:spPr>
        <p:txBody>
          <a:bodyPr wrap="square" rtlCol="0">
            <a:spAutoFit/>
          </a:bodyPr>
          <a:lstStyle/>
          <a:p>
            <a:pPr algn="ctr"/>
            <a:r>
              <a:rPr lang="en-US" altLang="ja-JP" sz="2000" dirty="0"/>
              <a:t>1</a:t>
            </a:r>
            <a:r>
              <a:rPr lang="ja-JP" altLang="en-US" sz="2000" dirty="0"/>
              <a:t>個</a:t>
            </a:r>
          </a:p>
        </p:txBody>
      </p:sp>
      <p:sp>
        <p:nvSpPr>
          <p:cNvPr id="27" name="テキスト ボックス 26">
            <a:extLst>
              <a:ext uri="{FF2B5EF4-FFF2-40B4-BE49-F238E27FC236}">
                <a16:creationId xmlns:a16="http://schemas.microsoft.com/office/drawing/2014/main" id="{8F690789-BFD8-4447-A751-D0F0156DAD92}"/>
              </a:ext>
            </a:extLst>
          </p:cNvPr>
          <p:cNvSpPr txBox="1"/>
          <p:nvPr/>
        </p:nvSpPr>
        <p:spPr>
          <a:xfrm>
            <a:off x="7720455" y="5177458"/>
            <a:ext cx="1490707" cy="400110"/>
          </a:xfrm>
          <a:prstGeom prst="rect">
            <a:avLst/>
          </a:prstGeom>
          <a:noFill/>
        </p:spPr>
        <p:txBody>
          <a:bodyPr wrap="square" rtlCol="0">
            <a:spAutoFit/>
          </a:bodyPr>
          <a:lstStyle/>
          <a:p>
            <a:pPr algn="ctr"/>
            <a:r>
              <a:rPr lang="en-US" altLang="ja-JP" sz="2000" dirty="0"/>
              <a:t>1,000</a:t>
            </a:r>
            <a:r>
              <a:rPr lang="ja-JP" altLang="en-US" sz="2000" dirty="0"/>
              <a:t>個</a:t>
            </a:r>
          </a:p>
        </p:txBody>
      </p:sp>
      <p:sp>
        <p:nvSpPr>
          <p:cNvPr id="28" name="テキスト ボックス 27">
            <a:extLst>
              <a:ext uri="{FF2B5EF4-FFF2-40B4-BE49-F238E27FC236}">
                <a16:creationId xmlns:a16="http://schemas.microsoft.com/office/drawing/2014/main" id="{9DA3926E-6652-4E72-ACE3-860D30B19BEA}"/>
              </a:ext>
            </a:extLst>
          </p:cNvPr>
          <p:cNvSpPr txBox="1"/>
          <p:nvPr/>
        </p:nvSpPr>
        <p:spPr>
          <a:xfrm>
            <a:off x="10111230" y="4096448"/>
            <a:ext cx="1490707" cy="400110"/>
          </a:xfrm>
          <a:prstGeom prst="rect">
            <a:avLst/>
          </a:prstGeom>
          <a:noFill/>
        </p:spPr>
        <p:txBody>
          <a:bodyPr wrap="square" rtlCol="0">
            <a:spAutoFit/>
          </a:bodyPr>
          <a:lstStyle/>
          <a:p>
            <a:pPr algn="ctr"/>
            <a:r>
              <a:rPr lang="en-US" altLang="ja-JP" sz="2000" dirty="0"/>
              <a:t>10</a:t>
            </a:r>
            <a:r>
              <a:rPr lang="ja-JP" altLang="en-US" sz="2000" dirty="0"/>
              <a:t>次元</a:t>
            </a:r>
          </a:p>
        </p:txBody>
      </p:sp>
      <p:sp>
        <p:nvSpPr>
          <p:cNvPr id="29" name="テキスト ボックス 28">
            <a:extLst>
              <a:ext uri="{FF2B5EF4-FFF2-40B4-BE49-F238E27FC236}">
                <a16:creationId xmlns:a16="http://schemas.microsoft.com/office/drawing/2014/main" id="{F87B7883-AEE1-4D3C-BE2A-613083740BBF}"/>
              </a:ext>
            </a:extLst>
          </p:cNvPr>
          <p:cNvSpPr txBox="1"/>
          <p:nvPr/>
        </p:nvSpPr>
        <p:spPr>
          <a:xfrm>
            <a:off x="10111230" y="5177458"/>
            <a:ext cx="1490707" cy="400110"/>
          </a:xfrm>
          <a:prstGeom prst="rect">
            <a:avLst/>
          </a:prstGeom>
          <a:noFill/>
        </p:spPr>
        <p:txBody>
          <a:bodyPr wrap="square" rtlCol="0">
            <a:spAutoFit/>
          </a:bodyPr>
          <a:lstStyle/>
          <a:p>
            <a:pPr algn="ctr"/>
            <a:r>
              <a:rPr lang="en-US" altLang="ja-JP" sz="2000" dirty="0"/>
              <a:t>1,000</a:t>
            </a:r>
            <a:r>
              <a:rPr lang="ja-JP" altLang="en-US" sz="2000" dirty="0"/>
              <a:t>次元</a:t>
            </a:r>
          </a:p>
        </p:txBody>
      </p:sp>
      <p:sp>
        <p:nvSpPr>
          <p:cNvPr id="30" name="テキスト ボックス 29">
            <a:extLst>
              <a:ext uri="{FF2B5EF4-FFF2-40B4-BE49-F238E27FC236}">
                <a16:creationId xmlns:a16="http://schemas.microsoft.com/office/drawing/2014/main" id="{725A5B48-8F9E-4B0D-ADD3-038AA933955C}"/>
              </a:ext>
            </a:extLst>
          </p:cNvPr>
          <p:cNvSpPr txBox="1"/>
          <p:nvPr/>
        </p:nvSpPr>
        <p:spPr>
          <a:xfrm>
            <a:off x="1537973" y="5791607"/>
            <a:ext cx="9306364" cy="400110"/>
          </a:xfrm>
          <a:prstGeom prst="rect">
            <a:avLst/>
          </a:prstGeom>
          <a:noFill/>
        </p:spPr>
        <p:txBody>
          <a:bodyPr wrap="square" rtlCol="0">
            <a:spAutoFit/>
          </a:bodyPr>
          <a:lstStyle/>
          <a:p>
            <a:pPr algn="ctr"/>
            <a:r>
              <a:rPr lang="ja-JP" altLang="en-US" sz="2000" b="1" dirty="0"/>
              <a:t>容易な条件と困難な条件の間に位置するパターンをいくつか作成し、傾向を確認したい</a:t>
            </a:r>
          </a:p>
        </p:txBody>
      </p:sp>
      <p:sp>
        <p:nvSpPr>
          <p:cNvPr id="32" name="テキスト ボックス 31">
            <a:extLst>
              <a:ext uri="{FF2B5EF4-FFF2-40B4-BE49-F238E27FC236}">
                <a16:creationId xmlns:a16="http://schemas.microsoft.com/office/drawing/2014/main" id="{5473E9CB-2FDD-4464-8607-5DFDEE1CE652}"/>
              </a:ext>
            </a:extLst>
          </p:cNvPr>
          <p:cNvSpPr txBox="1"/>
          <p:nvPr/>
        </p:nvSpPr>
        <p:spPr>
          <a:xfrm>
            <a:off x="615012" y="4092145"/>
            <a:ext cx="1512492" cy="400110"/>
          </a:xfrm>
          <a:prstGeom prst="rect">
            <a:avLst/>
          </a:prstGeom>
          <a:noFill/>
        </p:spPr>
        <p:txBody>
          <a:bodyPr wrap="square" rtlCol="0">
            <a:spAutoFit/>
          </a:bodyPr>
          <a:lstStyle/>
          <a:p>
            <a:pPr algn="ctr"/>
            <a:r>
              <a:rPr lang="ja-JP" altLang="en-US" sz="2000" b="1" dirty="0"/>
              <a:t>容易な条件</a:t>
            </a:r>
          </a:p>
        </p:txBody>
      </p:sp>
      <p:sp>
        <p:nvSpPr>
          <p:cNvPr id="33" name="テキスト ボックス 32">
            <a:extLst>
              <a:ext uri="{FF2B5EF4-FFF2-40B4-BE49-F238E27FC236}">
                <a16:creationId xmlns:a16="http://schemas.microsoft.com/office/drawing/2014/main" id="{F33D667F-7A36-4430-B4FD-F6E5E4D0FF9E}"/>
              </a:ext>
            </a:extLst>
          </p:cNvPr>
          <p:cNvSpPr txBox="1"/>
          <p:nvPr/>
        </p:nvSpPr>
        <p:spPr>
          <a:xfrm>
            <a:off x="636795" y="5191442"/>
            <a:ext cx="1490707" cy="400110"/>
          </a:xfrm>
          <a:prstGeom prst="rect">
            <a:avLst/>
          </a:prstGeom>
          <a:noFill/>
        </p:spPr>
        <p:txBody>
          <a:bodyPr wrap="square" rtlCol="0">
            <a:spAutoFit/>
          </a:bodyPr>
          <a:lstStyle/>
          <a:p>
            <a:pPr algn="ctr"/>
            <a:r>
              <a:rPr lang="ja-JP" altLang="en-US" sz="2000" b="1" dirty="0"/>
              <a:t>困難な条件</a:t>
            </a:r>
          </a:p>
        </p:txBody>
      </p:sp>
    </p:spTree>
    <p:extLst>
      <p:ext uri="{BB962C8B-B14F-4D97-AF65-F5344CB8AC3E}">
        <p14:creationId xmlns:p14="http://schemas.microsoft.com/office/powerpoint/2010/main" val="176566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問題クラスとアルゴリズムの対応関係</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23511"/>
            <a:ext cx="11400125" cy="5951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以外の</a:t>
            </a:r>
            <a:r>
              <a:rPr lang="en-US" altLang="ja-JP" sz="2800" dirty="0"/>
              <a:t>)</a:t>
            </a:r>
            <a:r>
              <a:rPr lang="ja-JP" altLang="en-US" sz="2800" dirty="0"/>
              <a:t>バイナリ変数への拡張が必要。</a:t>
            </a:r>
            <a:endParaRPr lang="en-US" altLang="ja-JP" sz="2400" dirty="0"/>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3.1 </a:t>
            </a:r>
            <a:r>
              <a:rPr lang="ja-JP" altLang="en-US" sz="1600" b="1" dirty="0">
                <a:solidFill>
                  <a:schemeClr val="bg1"/>
                </a:solidFill>
              </a:rPr>
              <a:t>バイナリ変数への拡張法の開発</a:t>
            </a:r>
            <a:r>
              <a:rPr kumimoji="1" lang="en-US" altLang="ja-JP" sz="1600" b="1" dirty="0">
                <a:solidFill>
                  <a:schemeClr val="bg1"/>
                </a:solidFill>
              </a:rPr>
              <a:t> </a:t>
            </a:r>
            <a:endParaRPr kumimoji="1" lang="ja-JP" altLang="en-US" sz="1600" b="1" dirty="0">
              <a:solidFill>
                <a:schemeClr val="bg1"/>
              </a:solidFill>
            </a:endParaRPr>
          </a:p>
        </p:txBody>
      </p:sp>
      <p:sp>
        <p:nvSpPr>
          <p:cNvPr id="6" name="四角形: 角を丸くする 5">
            <a:extLst>
              <a:ext uri="{FF2B5EF4-FFF2-40B4-BE49-F238E27FC236}">
                <a16:creationId xmlns:a16="http://schemas.microsoft.com/office/drawing/2014/main" id="{F50D98EA-153D-446E-B8C0-FE4B2E48C67B}"/>
              </a:ext>
            </a:extLst>
          </p:cNvPr>
          <p:cNvSpPr/>
          <p:nvPr/>
        </p:nvSpPr>
        <p:spPr>
          <a:xfrm flipH="1">
            <a:off x="6145380" y="1974760"/>
            <a:ext cx="2948023" cy="50157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DC221911-0A73-45D8-8766-8343304659EE}"/>
              </a:ext>
            </a:extLst>
          </p:cNvPr>
          <p:cNvCxnSpPr>
            <a:cxnSpLocks/>
          </p:cNvCxnSpPr>
          <p:nvPr/>
        </p:nvCxnSpPr>
        <p:spPr>
          <a:xfrm>
            <a:off x="5930078" y="1787218"/>
            <a:ext cx="8162" cy="1838967"/>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9476318E-6C34-499F-8B33-FF6768A49F8D}"/>
              </a:ext>
            </a:extLst>
          </p:cNvPr>
          <p:cNvSpPr/>
          <p:nvPr/>
        </p:nvSpPr>
        <p:spPr>
          <a:xfrm>
            <a:off x="2704451" y="4110214"/>
            <a:ext cx="6434932" cy="43751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5CB9110-A546-4297-8A59-ADE0BBC99D81}"/>
              </a:ext>
            </a:extLst>
          </p:cNvPr>
          <p:cNvCxnSpPr>
            <a:cxnSpLocks/>
          </p:cNvCxnSpPr>
          <p:nvPr/>
        </p:nvCxnSpPr>
        <p:spPr>
          <a:xfrm>
            <a:off x="2682981" y="5843317"/>
            <a:ext cx="6533158" cy="9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949DA2-FACC-4A09-A957-1A862CFAB310}"/>
              </a:ext>
            </a:extLst>
          </p:cNvPr>
          <p:cNvSpPr txBox="1"/>
          <p:nvPr/>
        </p:nvSpPr>
        <p:spPr>
          <a:xfrm>
            <a:off x="8604132" y="5892700"/>
            <a:ext cx="1487265" cy="307777"/>
          </a:xfrm>
          <a:prstGeom prst="rect">
            <a:avLst/>
          </a:prstGeom>
          <a:noFill/>
        </p:spPr>
        <p:txBody>
          <a:bodyPr wrap="square" rtlCol="0">
            <a:spAutoFit/>
          </a:bodyPr>
          <a:lstStyle/>
          <a:p>
            <a:r>
              <a:rPr lang="ja-JP" altLang="en-US" sz="1400" b="1" dirty="0"/>
              <a:t>適用可能な変数</a:t>
            </a:r>
          </a:p>
        </p:txBody>
      </p:sp>
      <p:cxnSp>
        <p:nvCxnSpPr>
          <p:cNvPr id="12" name="直線コネクタ 11">
            <a:extLst>
              <a:ext uri="{FF2B5EF4-FFF2-40B4-BE49-F238E27FC236}">
                <a16:creationId xmlns:a16="http://schemas.microsoft.com/office/drawing/2014/main" id="{1A7BF7A9-2806-4B28-A9E6-452DE565E955}"/>
              </a:ext>
            </a:extLst>
          </p:cNvPr>
          <p:cNvCxnSpPr>
            <a:cxnSpLocks/>
          </p:cNvCxnSpPr>
          <p:nvPr/>
        </p:nvCxnSpPr>
        <p:spPr>
          <a:xfrm flipH="1">
            <a:off x="5930079" y="4046153"/>
            <a:ext cx="9462" cy="180468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249E67C-10AA-4407-A37B-79470F8FB263}"/>
              </a:ext>
            </a:extLst>
          </p:cNvPr>
          <p:cNvSpPr txBox="1"/>
          <p:nvPr/>
        </p:nvSpPr>
        <p:spPr>
          <a:xfrm>
            <a:off x="6563372" y="5892700"/>
            <a:ext cx="2023158" cy="307777"/>
          </a:xfrm>
          <a:prstGeom prst="rect">
            <a:avLst/>
          </a:prstGeom>
          <a:noFill/>
        </p:spPr>
        <p:txBody>
          <a:bodyPr wrap="square" rtlCol="0">
            <a:spAutoFit/>
          </a:bodyPr>
          <a:lstStyle/>
          <a:p>
            <a:pPr algn="ctr"/>
            <a:r>
              <a:rPr lang="ja-JP" altLang="en-US" sz="1400" dirty="0"/>
              <a:t>連続変数・バイナリ整数</a:t>
            </a:r>
          </a:p>
        </p:txBody>
      </p:sp>
      <p:sp>
        <p:nvSpPr>
          <p:cNvPr id="14" name="テキスト ボックス 13">
            <a:extLst>
              <a:ext uri="{FF2B5EF4-FFF2-40B4-BE49-F238E27FC236}">
                <a16:creationId xmlns:a16="http://schemas.microsoft.com/office/drawing/2014/main" id="{91A1C4CE-55F8-4CED-9DA8-F5535E4F3F49}"/>
              </a:ext>
            </a:extLst>
          </p:cNvPr>
          <p:cNvSpPr txBox="1"/>
          <p:nvPr/>
        </p:nvSpPr>
        <p:spPr>
          <a:xfrm>
            <a:off x="3777242" y="5892700"/>
            <a:ext cx="1060432" cy="307777"/>
          </a:xfrm>
          <a:prstGeom prst="rect">
            <a:avLst/>
          </a:prstGeom>
          <a:noFill/>
        </p:spPr>
        <p:txBody>
          <a:bodyPr wrap="square" rtlCol="0">
            <a:spAutoFit/>
          </a:bodyPr>
          <a:lstStyle/>
          <a:p>
            <a:pPr algn="ctr"/>
            <a:r>
              <a:rPr lang="ja-JP" altLang="en-US" sz="1400" dirty="0"/>
              <a:t>連続変数</a:t>
            </a:r>
          </a:p>
        </p:txBody>
      </p:sp>
      <p:sp>
        <p:nvSpPr>
          <p:cNvPr id="15" name="テキスト ボックス 14">
            <a:extLst>
              <a:ext uri="{FF2B5EF4-FFF2-40B4-BE49-F238E27FC236}">
                <a16:creationId xmlns:a16="http://schemas.microsoft.com/office/drawing/2014/main" id="{0375911D-E6C0-4F7E-B661-45A24B81F46B}"/>
              </a:ext>
            </a:extLst>
          </p:cNvPr>
          <p:cNvSpPr txBox="1"/>
          <p:nvPr/>
        </p:nvSpPr>
        <p:spPr>
          <a:xfrm>
            <a:off x="3468469" y="3212200"/>
            <a:ext cx="1612476" cy="307777"/>
          </a:xfrm>
          <a:prstGeom prst="rect">
            <a:avLst/>
          </a:prstGeom>
          <a:noFill/>
        </p:spPr>
        <p:txBody>
          <a:bodyPr wrap="square" rtlCol="0">
            <a:spAutoFit/>
          </a:bodyPr>
          <a:lstStyle/>
          <a:p>
            <a:pPr algn="ctr"/>
            <a:r>
              <a:rPr lang="ja-JP" altLang="en-US" sz="1400" dirty="0"/>
              <a:t>従来の制約対処法</a:t>
            </a:r>
          </a:p>
        </p:txBody>
      </p:sp>
      <p:sp>
        <p:nvSpPr>
          <p:cNvPr id="16" name="テキスト ボックス 15">
            <a:extLst>
              <a:ext uri="{FF2B5EF4-FFF2-40B4-BE49-F238E27FC236}">
                <a16:creationId xmlns:a16="http://schemas.microsoft.com/office/drawing/2014/main" id="{E3479945-37EA-441C-BF10-71A881107E89}"/>
              </a:ext>
            </a:extLst>
          </p:cNvPr>
          <p:cNvSpPr txBox="1"/>
          <p:nvPr/>
        </p:nvSpPr>
        <p:spPr>
          <a:xfrm>
            <a:off x="3131776" y="2512786"/>
            <a:ext cx="2271477" cy="523220"/>
          </a:xfrm>
          <a:prstGeom prst="rect">
            <a:avLst/>
          </a:prstGeom>
          <a:noFill/>
        </p:spPr>
        <p:txBody>
          <a:bodyPr wrap="square" rtlCol="0">
            <a:spAutoFit/>
          </a:bodyPr>
          <a:lstStyle/>
          <a:p>
            <a:pPr algn="ctr"/>
            <a:r>
              <a:rPr lang="ja-JP" altLang="en-US" sz="1400" dirty="0"/>
              <a:t>問題分割ベース</a:t>
            </a:r>
            <a:endParaRPr lang="en-US" altLang="ja-JP" sz="1400" dirty="0"/>
          </a:p>
          <a:p>
            <a:pPr algn="ctr"/>
            <a:r>
              <a:rPr lang="ja-JP" altLang="en-US" sz="1400" dirty="0"/>
              <a:t>／制約違反量削減優先</a:t>
            </a:r>
          </a:p>
        </p:txBody>
      </p:sp>
      <p:sp>
        <p:nvSpPr>
          <p:cNvPr id="17" name="テキスト ボックス 16">
            <a:extLst>
              <a:ext uri="{FF2B5EF4-FFF2-40B4-BE49-F238E27FC236}">
                <a16:creationId xmlns:a16="http://schemas.microsoft.com/office/drawing/2014/main" id="{3038F3FD-F12F-44B1-9114-3E742C3880CD}"/>
              </a:ext>
            </a:extLst>
          </p:cNvPr>
          <p:cNvSpPr txBox="1"/>
          <p:nvPr/>
        </p:nvSpPr>
        <p:spPr>
          <a:xfrm>
            <a:off x="6731092" y="4800818"/>
            <a:ext cx="1687722" cy="307777"/>
          </a:xfrm>
          <a:prstGeom prst="rect">
            <a:avLst/>
          </a:prstGeom>
          <a:noFill/>
        </p:spPr>
        <p:txBody>
          <a:bodyPr wrap="square" rtlCol="0">
            <a:spAutoFit/>
          </a:bodyPr>
          <a:lstStyle/>
          <a:p>
            <a:pPr algn="ctr"/>
            <a:r>
              <a:rPr lang="ja-JP" altLang="en-US" sz="1400" dirty="0"/>
              <a:t>分枝限定法ベース</a:t>
            </a:r>
          </a:p>
        </p:txBody>
      </p:sp>
      <p:sp>
        <p:nvSpPr>
          <p:cNvPr id="19" name="矢印: 右 18">
            <a:extLst>
              <a:ext uri="{FF2B5EF4-FFF2-40B4-BE49-F238E27FC236}">
                <a16:creationId xmlns:a16="http://schemas.microsoft.com/office/drawing/2014/main" id="{AD78B80B-0548-44E7-8794-FE58A039D81B}"/>
              </a:ext>
            </a:extLst>
          </p:cNvPr>
          <p:cNvSpPr/>
          <p:nvPr/>
        </p:nvSpPr>
        <p:spPr>
          <a:xfrm rot="20565080">
            <a:off x="5336951" y="2408159"/>
            <a:ext cx="646773" cy="223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00B7F69-867A-4E4B-BCA5-8C6FD8E985FA}"/>
              </a:ext>
            </a:extLst>
          </p:cNvPr>
          <p:cNvSpPr txBox="1"/>
          <p:nvPr/>
        </p:nvSpPr>
        <p:spPr>
          <a:xfrm>
            <a:off x="5483430" y="2613559"/>
            <a:ext cx="578444" cy="307777"/>
          </a:xfrm>
          <a:prstGeom prst="rect">
            <a:avLst/>
          </a:prstGeom>
          <a:noFill/>
        </p:spPr>
        <p:txBody>
          <a:bodyPr wrap="square" rtlCol="0">
            <a:spAutoFit/>
          </a:bodyPr>
          <a:lstStyle/>
          <a:p>
            <a:pPr algn="ctr"/>
            <a:r>
              <a:rPr lang="ja-JP" altLang="en-US" sz="1400" dirty="0"/>
              <a:t>拡張</a:t>
            </a:r>
          </a:p>
        </p:txBody>
      </p:sp>
      <p:cxnSp>
        <p:nvCxnSpPr>
          <p:cNvPr id="21" name="直線矢印コネクタ 20">
            <a:extLst>
              <a:ext uri="{FF2B5EF4-FFF2-40B4-BE49-F238E27FC236}">
                <a16:creationId xmlns:a16="http://schemas.microsoft.com/office/drawing/2014/main" id="{D4D72FCB-BE70-4990-9F7C-409AD332B63E}"/>
              </a:ext>
            </a:extLst>
          </p:cNvPr>
          <p:cNvCxnSpPr>
            <a:cxnSpLocks/>
          </p:cNvCxnSpPr>
          <p:nvPr/>
        </p:nvCxnSpPr>
        <p:spPr>
          <a:xfrm flipV="1">
            <a:off x="2685128" y="3889649"/>
            <a:ext cx="0" cy="1961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59067F6-FD2E-4E5E-A887-D67559A72ECE}"/>
              </a:ext>
            </a:extLst>
          </p:cNvPr>
          <p:cNvSpPr txBox="1"/>
          <p:nvPr/>
        </p:nvSpPr>
        <p:spPr>
          <a:xfrm>
            <a:off x="1193347" y="3797603"/>
            <a:ext cx="1490707" cy="307777"/>
          </a:xfrm>
          <a:prstGeom prst="rect">
            <a:avLst/>
          </a:prstGeom>
          <a:noFill/>
        </p:spPr>
        <p:txBody>
          <a:bodyPr wrap="square" rtlCol="0">
            <a:spAutoFit/>
          </a:bodyPr>
          <a:lstStyle/>
          <a:p>
            <a:r>
              <a:rPr lang="ja-JP" altLang="en-US" sz="1400" b="1" dirty="0"/>
              <a:t>適用可能な制約</a:t>
            </a:r>
          </a:p>
        </p:txBody>
      </p:sp>
      <p:sp>
        <p:nvSpPr>
          <p:cNvPr id="23" name="テキスト ボックス 22">
            <a:extLst>
              <a:ext uri="{FF2B5EF4-FFF2-40B4-BE49-F238E27FC236}">
                <a16:creationId xmlns:a16="http://schemas.microsoft.com/office/drawing/2014/main" id="{875804BC-E546-442A-9444-CCBAA8A68413}"/>
              </a:ext>
            </a:extLst>
          </p:cNvPr>
          <p:cNvSpPr txBox="1"/>
          <p:nvPr/>
        </p:nvSpPr>
        <p:spPr>
          <a:xfrm>
            <a:off x="1856586" y="5393701"/>
            <a:ext cx="708223" cy="307777"/>
          </a:xfrm>
          <a:prstGeom prst="rect">
            <a:avLst/>
          </a:prstGeom>
          <a:noFill/>
        </p:spPr>
        <p:txBody>
          <a:bodyPr wrap="square" rtlCol="0">
            <a:spAutoFit/>
          </a:bodyPr>
          <a:lstStyle/>
          <a:p>
            <a:r>
              <a:rPr lang="ja-JP" altLang="en-US" sz="1400" dirty="0"/>
              <a:t>線型</a:t>
            </a:r>
          </a:p>
        </p:txBody>
      </p:sp>
      <p:sp>
        <p:nvSpPr>
          <p:cNvPr id="24" name="テキスト ボックス 23">
            <a:extLst>
              <a:ext uri="{FF2B5EF4-FFF2-40B4-BE49-F238E27FC236}">
                <a16:creationId xmlns:a16="http://schemas.microsoft.com/office/drawing/2014/main" id="{6E6E50B9-CE79-48E0-9276-3226991C6578}"/>
              </a:ext>
            </a:extLst>
          </p:cNvPr>
          <p:cNvSpPr txBox="1"/>
          <p:nvPr/>
        </p:nvSpPr>
        <p:spPr>
          <a:xfrm>
            <a:off x="1354758" y="4795181"/>
            <a:ext cx="1312872" cy="307777"/>
          </a:xfrm>
          <a:prstGeom prst="rect">
            <a:avLst/>
          </a:prstGeom>
          <a:noFill/>
        </p:spPr>
        <p:txBody>
          <a:bodyPr wrap="square" rtlCol="0">
            <a:spAutoFit/>
          </a:bodyPr>
          <a:lstStyle/>
          <a:p>
            <a:r>
              <a:rPr lang="ja-JP" altLang="en-US" sz="1400" dirty="0"/>
              <a:t>非線型（凸）</a:t>
            </a:r>
          </a:p>
        </p:txBody>
      </p:sp>
      <p:sp>
        <p:nvSpPr>
          <p:cNvPr id="25" name="テキスト ボックス 24">
            <a:extLst>
              <a:ext uri="{FF2B5EF4-FFF2-40B4-BE49-F238E27FC236}">
                <a16:creationId xmlns:a16="http://schemas.microsoft.com/office/drawing/2014/main" id="{455FF3F3-7F9B-4FE8-BFD3-FC624941DA3D}"/>
              </a:ext>
            </a:extLst>
          </p:cNvPr>
          <p:cNvSpPr txBox="1"/>
          <p:nvPr/>
        </p:nvSpPr>
        <p:spPr>
          <a:xfrm>
            <a:off x="1256967" y="4190498"/>
            <a:ext cx="1446222" cy="307777"/>
          </a:xfrm>
          <a:prstGeom prst="rect">
            <a:avLst/>
          </a:prstGeom>
          <a:noFill/>
        </p:spPr>
        <p:txBody>
          <a:bodyPr wrap="square" rtlCol="0">
            <a:spAutoFit/>
          </a:bodyPr>
          <a:lstStyle/>
          <a:p>
            <a:r>
              <a:rPr lang="ja-JP" altLang="en-US" sz="1400" dirty="0"/>
              <a:t>非線型（非凸）</a:t>
            </a:r>
          </a:p>
        </p:txBody>
      </p:sp>
      <p:sp>
        <p:nvSpPr>
          <p:cNvPr id="26" name="テキスト ボックス 25">
            <a:extLst>
              <a:ext uri="{FF2B5EF4-FFF2-40B4-BE49-F238E27FC236}">
                <a16:creationId xmlns:a16="http://schemas.microsoft.com/office/drawing/2014/main" id="{8F0D0D61-2D43-47D4-BDF2-A4D133672A75}"/>
              </a:ext>
            </a:extLst>
          </p:cNvPr>
          <p:cNvSpPr txBox="1"/>
          <p:nvPr/>
        </p:nvSpPr>
        <p:spPr>
          <a:xfrm>
            <a:off x="4113857" y="5398472"/>
            <a:ext cx="447201" cy="307777"/>
          </a:xfrm>
          <a:prstGeom prst="rect">
            <a:avLst/>
          </a:prstGeom>
          <a:noFill/>
        </p:spPr>
        <p:txBody>
          <a:bodyPr wrap="square" rtlCol="0">
            <a:spAutoFit/>
          </a:bodyPr>
          <a:lstStyle/>
          <a:p>
            <a:pPr algn="ctr"/>
            <a:r>
              <a:rPr lang="en-US" altLang="ja-JP" sz="1400" dirty="0"/>
              <a:t>LP</a:t>
            </a:r>
            <a:endParaRPr lang="ja-JP" altLang="en-US" sz="1400" dirty="0"/>
          </a:p>
        </p:txBody>
      </p:sp>
      <p:sp>
        <p:nvSpPr>
          <p:cNvPr id="27" name="テキスト ボックス 26">
            <a:extLst>
              <a:ext uri="{FF2B5EF4-FFF2-40B4-BE49-F238E27FC236}">
                <a16:creationId xmlns:a16="http://schemas.microsoft.com/office/drawing/2014/main" id="{0BC38BBE-BFA0-48C0-96F6-98A8AEF7B52A}"/>
              </a:ext>
            </a:extLst>
          </p:cNvPr>
          <p:cNvSpPr txBox="1"/>
          <p:nvPr/>
        </p:nvSpPr>
        <p:spPr>
          <a:xfrm>
            <a:off x="7226282" y="5400541"/>
            <a:ext cx="697341" cy="307777"/>
          </a:xfrm>
          <a:prstGeom prst="rect">
            <a:avLst/>
          </a:prstGeom>
          <a:noFill/>
        </p:spPr>
        <p:txBody>
          <a:bodyPr wrap="square" rtlCol="0">
            <a:spAutoFit/>
          </a:bodyPr>
          <a:lstStyle/>
          <a:p>
            <a:pPr algn="ctr"/>
            <a:r>
              <a:rPr lang="en-US" altLang="ja-JP" sz="1400" dirty="0"/>
              <a:t>MILP</a:t>
            </a:r>
            <a:endParaRPr lang="ja-JP" altLang="en-US" sz="1400" dirty="0"/>
          </a:p>
        </p:txBody>
      </p:sp>
      <p:sp>
        <p:nvSpPr>
          <p:cNvPr id="28" name="テキスト ボックス 27">
            <a:extLst>
              <a:ext uri="{FF2B5EF4-FFF2-40B4-BE49-F238E27FC236}">
                <a16:creationId xmlns:a16="http://schemas.microsoft.com/office/drawing/2014/main" id="{94389DE5-DC6B-4FEE-89D6-A8E35C66577E}"/>
              </a:ext>
            </a:extLst>
          </p:cNvPr>
          <p:cNvSpPr txBox="1"/>
          <p:nvPr/>
        </p:nvSpPr>
        <p:spPr>
          <a:xfrm>
            <a:off x="3236369" y="4799148"/>
            <a:ext cx="2142178" cy="307777"/>
          </a:xfrm>
          <a:prstGeom prst="rect">
            <a:avLst/>
          </a:prstGeom>
          <a:noFill/>
        </p:spPr>
        <p:txBody>
          <a:bodyPr wrap="square" rtlCol="0">
            <a:spAutoFit/>
          </a:bodyPr>
          <a:lstStyle/>
          <a:p>
            <a:pPr algn="ctr"/>
            <a:r>
              <a:rPr lang="ja-JP" altLang="en-US" sz="1400" dirty="0"/>
              <a:t>外点ペナルティ法＋勾配法</a:t>
            </a:r>
          </a:p>
        </p:txBody>
      </p:sp>
      <p:sp>
        <p:nvSpPr>
          <p:cNvPr id="29" name="テキスト ボックス 28">
            <a:extLst>
              <a:ext uri="{FF2B5EF4-FFF2-40B4-BE49-F238E27FC236}">
                <a16:creationId xmlns:a16="http://schemas.microsoft.com/office/drawing/2014/main" id="{62CB26B7-DE9C-492A-889E-FFB29357CD9A}"/>
              </a:ext>
            </a:extLst>
          </p:cNvPr>
          <p:cNvSpPr txBox="1"/>
          <p:nvPr/>
        </p:nvSpPr>
        <p:spPr>
          <a:xfrm>
            <a:off x="6388459" y="3212200"/>
            <a:ext cx="2372986" cy="307777"/>
          </a:xfrm>
          <a:prstGeom prst="rect">
            <a:avLst/>
          </a:prstGeom>
          <a:noFill/>
        </p:spPr>
        <p:txBody>
          <a:bodyPr wrap="square" rtlCol="0">
            <a:spAutoFit/>
          </a:bodyPr>
          <a:lstStyle/>
          <a:p>
            <a:pPr algn="ctr"/>
            <a:r>
              <a:rPr lang="ja-JP" altLang="en-US" sz="1400" dirty="0"/>
              <a:t>凸緩和＋分枝限定法ベース</a:t>
            </a:r>
          </a:p>
        </p:txBody>
      </p:sp>
      <p:sp>
        <p:nvSpPr>
          <p:cNvPr id="30" name="テキスト ボックス 29">
            <a:extLst>
              <a:ext uri="{FF2B5EF4-FFF2-40B4-BE49-F238E27FC236}">
                <a16:creationId xmlns:a16="http://schemas.microsoft.com/office/drawing/2014/main" id="{3DB402AA-F093-4960-BCBD-0C242BCED0C5}"/>
              </a:ext>
            </a:extLst>
          </p:cNvPr>
          <p:cNvSpPr txBox="1"/>
          <p:nvPr/>
        </p:nvSpPr>
        <p:spPr>
          <a:xfrm>
            <a:off x="6870634" y="2079653"/>
            <a:ext cx="1408635" cy="307777"/>
          </a:xfrm>
          <a:prstGeom prst="rect">
            <a:avLst/>
          </a:prstGeom>
          <a:noFill/>
        </p:spPr>
        <p:txBody>
          <a:bodyPr wrap="square" rtlCol="0">
            <a:spAutoFit/>
          </a:bodyPr>
          <a:lstStyle/>
          <a:p>
            <a:pPr algn="ctr"/>
            <a:r>
              <a:rPr lang="ja-JP" altLang="en-US" sz="1400" dirty="0"/>
              <a:t>提案アルゴリズム</a:t>
            </a:r>
          </a:p>
        </p:txBody>
      </p:sp>
      <p:sp>
        <p:nvSpPr>
          <p:cNvPr id="32" name="テキスト ボックス 31">
            <a:extLst>
              <a:ext uri="{FF2B5EF4-FFF2-40B4-BE49-F238E27FC236}">
                <a16:creationId xmlns:a16="http://schemas.microsoft.com/office/drawing/2014/main" id="{6C378DD4-6FE9-4967-8ADD-E96AC014A2B2}"/>
              </a:ext>
            </a:extLst>
          </p:cNvPr>
          <p:cNvSpPr txBox="1"/>
          <p:nvPr/>
        </p:nvSpPr>
        <p:spPr>
          <a:xfrm>
            <a:off x="3474780" y="4190498"/>
            <a:ext cx="1612476" cy="307777"/>
          </a:xfrm>
          <a:prstGeom prst="rect">
            <a:avLst/>
          </a:prstGeom>
          <a:noFill/>
        </p:spPr>
        <p:txBody>
          <a:bodyPr wrap="square" rtlCol="0">
            <a:spAutoFit/>
          </a:bodyPr>
          <a:lstStyle/>
          <a:p>
            <a:pPr algn="ctr"/>
            <a:r>
              <a:rPr lang="ja-JP" altLang="en-US" sz="1400" dirty="0"/>
              <a:t>制約対処法＋メタ</a:t>
            </a:r>
          </a:p>
        </p:txBody>
      </p:sp>
      <p:cxnSp>
        <p:nvCxnSpPr>
          <p:cNvPr id="33" name="直線コネクタ 32">
            <a:extLst>
              <a:ext uri="{FF2B5EF4-FFF2-40B4-BE49-F238E27FC236}">
                <a16:creationId xmlns:a16="http://schemas.microsoft.com/office/drawing/2014/main" id="{D1CA7397-D527-4496-A00D-492C8AB1FF68}"/>
              </a:ext>
            </a:extLst>
          </p:cNvPr>
          <p:cNvCxnSpPr>
            <a:cxnSpLocks/>
          </p:cNvCxnSpPr>
          <p:nvPr/>
        </p:nvCxnSpPr>
        <p:spPr>
          <a:xfrm flipH="1">
            <a:off x="2682981" y="5257036"/>
            <a:ext cx="647854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29644DE-854C-4D11-9360-C41448F9A14D}"/>
              </a:ext>
            </a:extLst>
          </p:cNvPr>
          <p:cNvCxnSpPr>
            <a:cxnSpLocks/>
          </p:cNvCxnSpPr>
          <p:nvPr/>
        </p:nvCxnSpPr>
        <p:spPr>
          <a:xfrm flipH="1">
            <a:off x="2680065" y="4634736"/>
            <a:ext cx="6491344"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231D766-E26B-4085-89A3-E54316EDEE39}"/>
              </a:ext>
            </a:extLst>
          </p:cNvPr>
          <p:cNvCxnSpPr>
            <a:cxnSpLocks/>
          </p:cNvCxnSpPr>
          <p:nvPr/>
        </p:nvCxnSpPr>
        <p:spPr>
          <a:xfrm flipH="1" flipV="1">
            <a:off x="2680065" y="1860111"/>
            <a:ext cx="5063" cy="179447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EF4052C-852B-4496-A8D1-6030291F09F0}"/>
              </a:ext>
            </a:extLst>
          </p:cNvPr>
          <p:cNvCxnSpPr>
            <a:cxnSpLocks/>
          </p:cNvCxnSpPr>
          <p:nvPr/>
        </p:nvCxnSpPr>
        <p:spPr>
          <a:xfrm flipV="1">
            <a:off x="2685128" y="3626185"/>
            <a:ext cx="6473579" cy="1365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49F32D4-911F-4F23-949B-E1F3DE3A11E4}"/>
              </a:ext>
            </a:extLst>
          </p:cNvPr>
          <p:cNvSpPr txBox="1"/>
          <p:nvPr/>
        </p:nvSpPr>
        <p:spPr>
          <a:xfrm>
            <a:off x="5255482" y="3698411"/>
            <a:ext cx="567125" cy="307777"/>
          </a:xfrm>
          <a:prstGeom prst="rect">
            <a:avLst/>
          </a:prstGeom>
          <a:noFill/>
        </p:spPr>
        <p:txBody>
          <a:bodyPr wrap="square" rtlCol="0">
            <a:spAutoFit/>
          </a:bodyPr>
          <a:lstStyle/>
          <a:p>
            <a:r>
              <a:rPr lang="ja-JP" altLang="en-US" sz="1400" dirty="0"/>
              <a:t>抜粋</a:t>
            </a:r>
          </a:p>
        </p:txBody>
      </p:sp>
      <p:sp>
        <p:nvSpPr>
          <p:cNvPr id="38" name="矢印: 右 37">
            <a:extLst>
              <a:ext uri="{FF2B5EF4-FFF2-40B4-BE49-F238E27FC236}">
                <a16:creationId xmlns:a16="http://schemas.microsoft.com/office/drawing/2014/main" id="{CC7CAE62-F24D-4F92-9257-CA28727D8661}"/>
              </a:ext>
            </a:extLst>
          </p:cNvPr>
          <p:cNvSpPr/>
          <p:nvPr/>
        </p:nvSpPr>
        <p:spPr>
          <a:xfrm rot="16200000">
            <a:off x="5823621" y="3644251"/>
            <a:ext cx="231841" cy="411678"/>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501EEE0-EA21-47BB-9815-DFAD43F50062}"/>
              </a:ext>
            </a:extLst>
          </p:cNvPr>
          <p:cNvSpPr txBox="1"/>
          <p:nvPr/>
        </p:nvSpPr>
        <p:spPr>
          <a:xfrm>
            <a:off x="1732855" y="2079653"/>
            <a:ext cx="792859" cy="307777"/>
          </a:xfrm>
          <a:prstGeom prst="rect">
            <a:avLst/>
          </a:prstGeom>
          <a:noFill/>
        </p:spPr>
        <p:txBody>
          <a:bodyPr wrap="square" rtlCol="0">
            <a:spAutoFit/>
          </a:bodyPr>
          <a:lstStyle/>
          <a:p>
            <a:r>
              <a:rPr lang="ja-JP" altLang="en-US" sz="1400" dirty="0"/>
              <a:t>～</a:t>
            </a:r>
            <a:r>
              <a:rPr lang="en-US" altLang="ja-JP" sz="1400" dirty="0"/>
              <a:t>5000</a:t>
            </a:r>
            <a:endParaRPr lang="ja-JP" altLang="en-US" sz="1400" dirty="0"/>
          </a:p>
        </p:txBody>
      </p:sp>
      <p:sp>
        <p:nvSpPr>
          <p:cNvPr id="40" name="テキスト ボックス 39">
            <a:extLst>
              <a:ext uri="{FF2B5EF4-FFF2-40B4-BE49-F238E27FC236}">
                <a16:creationId xmlns:a16="http://schemas.microsoft.com/office/drawing/2014/main" id="{D9A5177F-9AC7-40A9-AB47-7695F9805F93}"/>
              </a:ext>
            </a:extLst>
          </p:cNvPr>
          <p:cNvSpPr txBox="1"/>
          <p:nvPr/>
        </p:nvSpPr>
        <p:spPr>
          <a:xfrm>
            <a:off x="1789764" y="2653088"/>
            <a:ext cx="746099" cy="307777"/>
          </a:xfrm>
          <a:prstGeom prst="rect">
            <a:avLst/>
          </a:prstGeom>
          <a:noFill/>
        </p:spPr>
        <p:txBody>
          <a:bodyPr wrap="square" rtlCol="0">
            <a:spAutoFit/>
          </a:bodyPr>
          <a:lstStyle/>
          <a:p>
            <a:r>
              <a:rPr lang="ja-JP" altLang="en-US" sz="1400" dirty="0"/>
              <a:t>～</a:t>
            </a:r>
            <a:r>
              <a:rPr lang="en-US" altLang="ja-JP" sz="1400" dirty="0"/>
              <a:t>500</a:t>
            </a:r>
            <a:endParaRPr lang="ja-JP" altLang="en-US" sz="1400" dirty="0"/>
          </a:p>
        </p:txBody>
      </p:sp>
      <p:sp>
        <p:nvSpPr>
          <p:cNvPr id="41" name="テキスト ボックス 40">
            <a:extLst>
              <a:ext uri="{FF2B5EF4-FFF2-40B4-BE49-F238E27FC236}">
                <a16:creationId xmlns:a16="http://schemas.microsoft.com/office/drawing/2014/main" id="{2245DBFA-64CF-42E3-9272-242C677517EF}"/>
              </a:ext>
            </a:extLst>
          </p:cNvPr>
          <p:cNvSpPr txBox="1"/>
          <p:nvPr/>
        </p:nvSpPr>
        <p:spPr>
          <a:xfrm>
            <a:off x="1802859" y="3214498"/>
            <a:ext cx="772861" cy="307777"/>
          </a:xfrm>
          <a:prstGeom prst="rect">
            <a:avLst/>
          </a:prstGeom>
          <a:noFill/>
        </p:spPr>
        <p:txBody>
          <a:bodyPr wrap="square" rtlCol="0">
            <a:spAutoFit/>
          </a:bodyPr>
          <a:lstStyle/>
          <a:p>
            <a:r>
              <a:rPr lang="ja-JP" altLang="en-US" sz="1400" dirty="0"/>
              <a:t>～</a:t>
            </a:r>
            <a:r>
              <a:rPr lang="en-US" altLang="ja-JP" sz="1400" dirty="0"/>
              <a:t>100</a:t>
            </a:r>
            <a:endParaRPr lang="ja-JP" altLang="en-US" sz="1400" dirty="0"/>
          </a:p>
        </p:txBody>
      </p:sp>
      <p:sp>
        <p:nvSpPr>
          <p:cNvPr id="42" name="テキスト ボックス 41">
            <a:extLst>
              <a:ext uri="{FF2B5EF4-FFF2-40B4-BE49-F238E27FC236}">
                <a16:creationId xmlns:a16="http://schemas.microsoft.com/office/drawing/2014/main" id="{0E60BDE5-BC57-45F3-B44F-C9353C1FFE1C}"/>
              </a:ext>
            </a:extLst>
          </p:cNvPr>
          <p:cNvSpPr txBox="1"/>
          <p:nvPr/>
        </p:nvSpPr>
        <p:spPr>
          <a:xfrm>
            <a:off x="1096227" y="1491774"/>
            <a:ext cx="1605225" cy="492443"/>
          </a:xfrm>
          <a:prstGeom prst="rect">
            <a:avLst/>
          </a:prstGeom>
          <a:noFill/>
        </p:spPr>
        <p:txBody>
          <a:bodyPr wrap="square" rtlCol="0">
            <a:spAutoFit/>
          </a:bodyPr>
          <a:lstStyle/>
          <a:p>
            <a:r>
              <a:rPr lang="en-US" altLang="ja-JP" sz="1200" b="1" dirty="0"/>
              <a:t>(</a:t>
            </a:r>
            <a:r>
              <a:rPr lang="ja-JP" altLang="en-US" sz="1200" b="1" dirty="0"/>
              <a:t>現実的に</a:t>
            </a:r>
            <a:r>
              <a:rPr lang="en-US" altLang="ja-JP" sz="1200" b="1" dirty="0"/>
              <a:t>)</a:t>
            </a:r>
          </a:p>
          <a:p>
            <a:r>
              <a:rPr lang="ja-JP" altLang="en-US" sz="1400" b="1" dirty="0"/>
              <a:t>対応可能な次元数</a:t>
            </a:r>
          </a:p>
        </p:txBody>
      </p:sp>
      <p:sp>
        <p:nvSpPr>
          <p:cNvPr id="43" name="吹き出し: 角を丸めた四角形 42">
            <a:extLst>
              <a:ext uri="{FF2B5EF4-FFF2-40B4-BE49-F238E27FC236}">
                <a16:creationId xmlns:a16="http://schemas.microsoft.com/office/drawing/2014/main" id="{ED8F2C9F-573E-4050-906D-2A34BFD6652A}"/>
              </a:ext>
            </a:extLst>
          </p:cNvPr>
          <p:cNvSpPr/>
          <p:nvPr/>
        </p:nvSpPr>
        <p:spPr>
          <a:xfrm>
            <a:off x="8036505" y="2566135"/>
            <a:ext cx="3207206" cy="532496"/>
          </a:xfrm>
          <a:prstGeom prst="wedgeRoundRectCallout">
            <a:avLst>
              <a:gd name="adj1" fmla="val -29608"/>
              <a:gd name="adj2" fmla="val -80850"/>
              <a:gd name="adj3" fmla="val 16667"/>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このクラスが、我々が想定しているクラスであり、より工学的価値が高いと考えている</a:t>
            </a:r>
          </a:p>
        </p:txBody>
      </p:sp>
      <p:sp>
        <p:nvSpPr>
          <p:cNvPr id="45" name="テキスト ボックス 44">
            <a:extLst>
              <a:ext uri="{FF2B5EF4-FFF2-40B4-BE49-F238E27FC236}">
                <a16:creationId xmlns:a16="http://schemas.microsoft.com/office/drawing/2014/main" id="{E83FC1AD-3854-4C9B-8BE2-E598408EEE6C}"/>
              </a:ext>
            </a:extLst>
          </p:cNvPr>
          <p:cNvSpPr txBox="1"/>
          <p:nvPr/>
        </p:nvSpPr>
        <p:spPr>
          <a:xfrm>
            <a:off x="6388459" y="4191960"/>
            <a:ext cx="2372986" cy="307777"/>
          </a:xfrm>
          <a:prstGeom prst="rect">
            <a:avLst/>
          </a:prstGeom>
          <a:noFill/>
        </p:spPr>
        <p:txBody>
          <a:bodyPr wrap="square" rtlCol="0">
            <a:spAutoFit/>
          </a:bodyPr>
          <a:lstStyle/>
          <a:p>
            <a:pPr algn="ctr"/>
            <a:r>
              <a:rPr lang="ja-JP" altLang="en-US" sz="1400" dirty="0"/>
              <a:t>凸緩和＋分枝限定法ベース</a:t>
            </a:r>
          </a:p>
        </p:txBody>
      </p:sp>
    </p:spTree>
    <p:extLst>
      <p:ext uri="{BB962C8B-B14F-4D97-AF65-F5344CB8AC3E}">
        <p14:creationId xmlns:p14="http://schemas.microsoft.com/office/powerpoint/2010/main" val="126819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3.1 </a:t>
            </a:r>
            <a:r>
              <a:rPr lang="ja-JP" altLang="en-US" sz="1600" b="1" dirty="0">
                <a:solidFill>
                  <a:schemeClr val="bg1"/>
                </a:solidFill>
              </a:rPr>
              <a:t>バイナリ変数への拡張法の開発</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この部分を追加できれば、合体アルゴリズムに新規性に出てくる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894"/>
            <a:ext cx="3542567" cy="369332"/>
          </a:xfrm>
          <a:prstGeom prst="rect">
            <a:avLst/>
          </a:prstGeom>
          <a:noFill/>
        </p:spPr>
        <p:txBody>
          <a:bodyPr wrap="square" rtlCol="0">
            <a:spAutoFit/>
          </a:bodyPr>
          <a:lstStyle/>
          <a:p>
            <a:pPr algn="ctr"/>
            <a:r>
              <a:rPr kumimoji="1" lang="en-US" altLang="ja-JP" b="1" dirty="0"/>
              <a:t>GA</a:t>
            </a:r>
            <a:r>
              <a:rPr kumimoji="1" lang="ja-JP" altLang="en-US" b="1"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894"/>
            <a:ext cx="4102949" cy="369332"/>
          </a:xfrm>
          <a:prstGeom prst="rect">
            <a:avLst/>
          </a:prstGeom>
          <a:noFill/>
        </p:spPr>
        <p:txBody>
          <a:bodyPr wrap="square" rtlCol="0">
            <a:spAutoFit/>
          </a:bodyPr>
          <a:lstStyle/>
          <a:p>
            <a:pPr algn="ctr"/>
            <a:r>
              <a:rPr kumimoji="1" lang="en-US" altLang="ja-JP" b="1" dirty="0"/>
              <a:t>PSO</a:t>
            </a:r>
            <a:r>
              <a:rPr kumimoji="1" lang="ja-JP" altLang="en-US" b="1" dirty="0"/>
              <a:t>／</a:t>
            </a:r>
            <a:r>
              <a:rPr kumimoji="1" lang="en-US" altLang="ja-JP" b="1" dirty="0"/>
              <a:t>DE</a:t>
            </a:r>
            <a:r>
              <a:rPr kumimoji="1" lang="ja-JP" altLang="en-US" b="1"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論理和・積ベースの式利用がある</a:t>
            </a:r>
          </a:p>
        </p:txBody>
      </p:sp>
    </p:spTree>
    <p:extLst>
      <p:ext uri="{BB962C8B-B14F-4D97-AF65-F5344CB8AC3E}">
        <p14:creationId xmlns:p14="http://schemas.microsoft.com/office/powerpoint/2010/main" val="599632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5E828A57-D431-4AB8-BCE4-F332E72F8624}"/>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1075858" y="2530948"/>
            <a:ext cx="3694642" cy="348072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制約起因の非連結性</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978204"/>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非連結な実行可能領域の位置関係を変えたときの性能の傾向は不明</a:t>
            </a:r>
            <a:r>
              <a:rPr lang="ja-JP" altLang="en-US" sz="2400" dirty="0"/>
              <a:t>。</a:t>
            </a:r>
            <a:endParaRPr lang="en-US" altLang="ja-JP" sz="2400" dirty="0"/>
          </a:p>
        </p:txBody>
      </p:sp>
      <p:sp>
        <p:nvSpPr>
          <p:cNvPr id="12" name="星: 5 pt 11">
            <a:extLst>
              <a:ext uri="{FF2B5EF4-FFF2-40B4-BE49-F238E27FC236}">
                <a16:creationId xmlns:a16="http://schemas.microsoft.com/office/drawing/2014/main" id="{C91CDFAD-EAEA-42CD-A44D-1471E46EEC82}"/>
              </a:ext>
            </a:extLst>
          </p:cNvPr>
          <p:cNvSpPr/>
          <p:nvPr/>
        </p:nvSpPr>
        <p:spPr>
          <a:xfrm>
            <a:off x="3013497" y="407770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2205007" y="4328197"/>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2205007" y="4328197"/>
                <a:ext cx="1090922" cy="338554"/>
              </a:xfrm>
              <a:prstGeom prst="rect">
                <a:avLst/>
              </a:prstGeom>
              <a:blipFill>
                <a:blip r:embed="rId3"/>
                <a:stretch>
                  <a:fillRect t="-5357" r="-1676" b="-21429"/>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endCxn id="15" idx="2"/>
          </p:cNvCxnSpPr>
          <p:nvPr/>
        </p:nvCxnSpPr>
        <p:spPr>
          <a:xfrm flipV="1">
            <a:off x="3124111" y="4082614"/>
            <a:ext cx="112906" cy="1152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3200607" y="3880477"/>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3153571" y="2461587"/>
            <a:ext cx="1915612" cy="276999"/>
          </a:xfrm>
          <a:prstGeom prst="rect">
            <a:avLst/>
          </a:prstGeom>
          <a:noFill/>
        </p:spPr>
        <p:txBody>
          <a:bodyPr wrap="square" rtlCol="0">
            <a:spAutoFit/>
          </a:bodyPr>
          <a:lstStyle/>
          <a:p>
            <a:pPr algn="ctr"/>
            <a:r>
              <a:rPr kumimoji="1" lang="ja-JP" altLang="en-US" sz="1200" dirty="0"/>
              <a:t>非凸制約</a:t>
            </a:r>
            <a:r>
              <a:rPr kumimoji="1" lang="en-US" altLang="ja-JP" sz="1200" dirty="0"/>
              <a:t>(Prob.4)</a:t>
            </a:r>
            <a:endParaRPr kumimoji="1" lang="ja-JP" altLang="en-US" sz="1200" dirty="0"/>
          </a:p>
        </p:txBody>
      </p:sp>
      <p:sp>
        <p:nvSpPr>
          <p:cNvPr id="17" name="テキスト ボックス 16">
            <a:extLst>
              <a:ext uri="{FF2B5EF4-FFF2-40B4-BE49-F238E27FC236}">
                <a16:creationId xmlns:a16="http://schemas.microsoft.com/office/drawing/2014/main" id="{0BF8B58E-44B6-4384-BE24-498754E22992}"/>
              </a:ext>
            </a:extLst>
          </p:cNvPr>
          <p:cNvSpPr txBox="1"/>
          <p:nvPr/>
        </p:nvSpPr>
        <p:spPr>
          <a:xfrm>
            <a:off x="841583" y="5955161"/>
            <a:ext cx="5062698" cy="338554"/>
          </a:xfrm>
          <a:prstGeom prst="rect">
            <a:avLst/>
          </a:prstGeom>
          <a:noFill/>
        </p:spPr>
        <p:txBody>
          <a:bodyPr wrap="square" rtlCol="0">
            <a:spAutoFit/>
          </a:bodyPr>
          <a:lstStyle/>
          <a:p>
            <a:pPr algn="ctr"/>
            <a:r>
              <a:rPr kumimoji="1" lang="ja-JP" altLang="en-US" sz="1600" dirty="0"/>
              <a:t>制約違反量削減優先は、可能解を得られなかった（</a:t>
            </a:r>
            <a:r>
              <a:rPr kumimoji="1" lang="en-US" altLang="ja-JP" sz="1600" dirty="0"/>
              <a:t>p9</a:t>
            </a:r>
            <a:r>
              <a:rPr kumimoji="1" lang="ja-JP" altLang="en-US" sz="1600" dirty="0"/>
              <a:t>）</a:t>
            </a:r>
          </a:p>
        </p:txBody>
      </p:sp>
      <p:sp>
        <p:nvSpPr>
          <p:cNvPr id="19" name="テキスト ボックス 18">
            <a:extLst>
              <a:ext uri="{FF2B5EF4-FFF2-40B4-BE49-F238E27FC236}">
                <a16:creationId xmlns:a16="http://schemas.microsoft.com/office/drawing/2014/main" id="{9D3AA855-A8F6-4769-868E-6A880023AF4A}"/>
              </a:ext>
            </a:extLst>
          </p:cNvPr>
          <p:cNvSpPr txBox="1"/>
          <p:nvPr/>
        </p:nvSpPr>
        <p:spPr>
          <a:xfrm>
            <a:off x="1019176" y="1633663"/>
            <a:ext cx="4043583" cy="400110"/>
          </a:xfrm>
          <a:prstGeom prst="rect">
            <a:avLst/>
          </a:prstGeom>
          <a:noFill/>
        </p:spPr>
        <p:txBody>
          <a:bodyPr wrap="square" rtlCol="0">
            <a:spAutoFit/>
          </a:bodyPr>
          <a:lstStyle/>
          <a:p>
            <a:pPr algn="ctr"/>
            <a:r>
              <a:rPr kumimoji="1" lang="ja-JP" altLang="en-US" sz="2000" dirty="0"/>
              <a:t>投稿論文で検証した非凸性</a:t>
            </a:r>
          </a:p>
        </p:txBody>
      </p:sp>
      <p:sp>
        <p:nvSpPr>
          <p:cNvPr id="20" name="テキスト ボックス 19">
            <a:extLst>
              <a:ext uri="{FF2B5EF4-FFF2-40B4-BE49-F238E27FC236}">
                <a16:creationId xmlns:a16="http://schemas.microsoft.com/office/drawing/2014/main" id="{8D589270-DF17-48D9-94E3-83CC4B0E2FFF}"/>
              </a:ext>
            </a:extLst>
          </p:cNvPr>
          <p:cNvSpPr txBox="1"/>
          <p:nvPr/>
        </p:nvSpPr>
        <p:spPr>
          <a:xfrm>
            <a:off x="6923178" y="1633663"/>
            <a:ext cx="4043583" cy="400110"/>
          </a:xfrm>
          <a:prstGeom prst="rect">
            <a:avLst/>
          </a:prstGeom>
          <a:noFill/>
        </p:spPr>
        <p:txBody>
          <a:bodyPr wrap="square" rtlCol="0">
            <a:spAutoFit/>
          </a:bodyPr>
          <a:lstStyle/>
          <a:p>
            <a:pPr algn="ctr"/>
            <a:r>
              <a:rPr kumimoji="1" lang="ja-JP" altLang="en-US" sz="2000" dirty="0"/>
              <a:t>データ駆動制約で想定される非凸性</a:t>
            </a:r>
          </a:p>
        </p:txBody>
      </p:sp>
      <p:cxnSp>
        <p:nvCxnSpPr>
          <p:cNvPr id="21" name="直線コネクタ 20">
            <a:extLst>
              <a:ext uri="{FF2B5EF4-FFF2-40B4-BE49-F238E27FC236}">
                <a16:creationId xmlns:a16="http://schemas.microsoft.com/office/drawing/2014/main" id="{84203DD4-7CFA-486E-B01C-E2B9737FF284}"/>
              </a:ext>
            </a:extLst>
          </p:cNvPr>
          <p:cNvCxnSpPr>
            <a:cxnSpLocks/>
          </p:cNvCxnSpPr>
          <p:nvPr/>
        </p:nvCxnSpPr>
        <p:spPr>
          <a:xfrm>
            <a:off x="305715" y="20670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E1020DD-AB9E-403E-A2C4-BFAE36EEC98B}"/>
              </a:ext>
            </a:extLst>
          </p:cNvPr>
          <p:cNvCxnSpPr>
            <a:cxnSpLocks/>
          </p:cNvCxnSpPr>
          <p:nvPr/>
        </p:nvCxnSpPr>
        <p:spPr>
          <a:xfrm>
            <a:off x="6075287" y="20670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FB5E111-C7FA-40F9-A2E4-300E5C53BBE1}"/>
              </a:ext>
            </a:extLst>
          </p:cNvPr>
          <p:cNvSpPr txBox="1"/>
          <p:nvPr/>
        </p:nvSpPr>
        <p:spPr>
          <a:xfrm>
            <a:off x="374568" y="2140465"/>
            <a:ext cx="5426361" cy="369332"/>
          </a:xfrm>
          <a:prstGeom prst="rect">
            <a:avLst/>
          </a:prstGeom>
          <a:noFill/>
        </p:spPr>
        <p:txBody>
          <a:bodyPr wrap="square" rtlCol="0">
            <a:spAutoFit/>
          </a:bodyPr>
          <a:lstStyle/>
          <a:p>
            <a:pPr algn="ctr"/>
            <a:r>
              <a:rPr kumimoji="1" lang="ja-JP" altLang="en-US" dirty="0"/>
              <a:t>非連結な実行可能領域が、広い領域で疎に配置される</a:t>
            </a:r>
          </a:p>
        </p:txBody>
      </p:sp>
      <p:sp>
        <p:nvSpPr>
          <p:cNvPr id="24" name="テキスト ボックス 23">
            <a:extLst>
              <a:ext uri="{FF2B5EF4-FFF2-40B4-BE49-F238E27FC236}">
                <a16:creationId xmlns:a16="http://schemas.microsoft.com/office/drawing/2014/main" id="{44B9DDDB-6D75-4525-87F6-23C59EA166F9}"/>
              </a:ext>
            </a:extLst>
          </p:cNvPr>
          <p:cNvSpPr txBox="1"/>
          <p:nvPr/>
        </p:nvSpPr>
        <p:spPr>
          <a:xfrm>
            <a:off x="6213616" y="2140465"/>
            <a:ext cx="5479839" cy="369332"/>
          </a:xfrm>
          <a:prstGeom prst="rect">
            <a:avLst/>
          </a:prstGeom>
          <a:noFill/>
        </p:spPr>
        <p:txBody>
          <a:bodyPr wrap="square" rtlCol="0">
            <a:spAutoFit/>
          </a:bodyPr>
          <a:lstStyle/>
          <a:p>
            <a:pPr algn="ctr"/>
            <a:r>
              <a:rPr kumimoji="1" lang="ja-JP" altLang="en-US" dirty="0"/>
              <a:t>非連結な実行可能領域が、一部の領域で密に配置される</a:t>
            </a:r>
          </a:p>
        </p:txBody>
      </p:sp>
      <p:pic>
        <p:nvPicPr>
          <p:cNvPr id="25" name="図 24">
            <a:extLst>
              <a:ext uri="{FF2B5EF4-FFF2-40B4-BE49-F238E27FC236}">
                <a16:creationId xmlns:a16="http://schemas.microsoft.com/office/drawing/2014/main" id="{604F781F-FB49-45A9-9881-0ADDE9348B57}"/>
              </a:ext>
            </a:extLst>
          </p:cNvPr>
          <p:cNvPicPr>
            <a:picLocks noChangeAspect="1"/>
          </p:cNvPicPr>
          <p:nvPr/>
        </p:nvPicPr>
        <p:blipFill>
          <a:blip r:embed="rId4"/>
          <a:stretch>
            <a:fillRect/>
          </a:stretch>
        </p:blipFill>
        <p:spPr>
          <a:xfrm>
            <a:off x="7279608" y="2549998"/>
            <a:ext cx="3543714" cy="3475346"/>
          </a:xfrm>
          <a:prstGeom prst="rect">
            <a:avLst/>
          </a:prstGeom>
        </p:spPr>
      </p:pic>
      <p:sp>
        <p:nvSpPr>
          <p:cNvPr id="26" name="星: 5 pt 25">
            <a:extLst>
              <a:ext uri="{FF2B5EF4-FFF2-40B4-BE49-F238E27FC236}">
                <a16:creationId xmlns:a16="http://schemas.microsoft.com/office/drawing/2014/main" id="{F9BE67F0-9D6D-4550-922B-1D6C3898ED84}"/>
              </a:ext>
            </a:extLst>
          </p:cNvPr>
          <p:cNvSpPr/>
          <p:nvPr/>
        </p:nvSpPr>
        <p:spPr>
          <a:xfrm>
            <a:off x="9458196" y="3440847"/>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星: 5 pt 26">
            <a:extLst>
              <a:ext uri="{FF2B5EF4-FFF2-40B4-BE49-F238E27FC236}">
                <a16:creationId xmlns:a16="http://schemas.microsoft.com/office/drawing/2014/main" id="{3AF6A6AA-24E8-466B-8EBF-3A9343E5D994}"/>
              </a:ext>
            </a:extLst>
          </p:cNvPr>
          <p:cNvSpPr/>
          <p:nvPr/>
        </p:nvSpPr>
        <p:spPr>
          <a:xfrm>
            <a:off x="8126462" y="4993351"/>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9A63690-B9A3-41B8-91AE-0426DAC18E25}"/>
              </a:ext>
            </a:extLst>
          </p:cNvPr>
          <p:cNvCxnSpPr>
            <a:stCxn id="26" idx="2"/>
            <a:endCxn id="27" idx="4"/>
          </p:cNvCxnSpPr>
          <p:nvPr/>
        </p:nvCxnSpPr>
        <p:spPr>
          <a:xfrm flipH="1">
            <a:off x="8317107" y="3642984"/>
            <a:ext cx="1177499" cy="1427577"/>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8792779B-BC01-4FDA-91ED-BB75615624D9}"/>
                  </a:ext>
                </a:extLst>
              </p:cNvPr>
              <p:cNvSpPr txBox="1"/>
              <p:nvPr/>
            </p:nvSpPr>
            <p:spPr>
              <a:xfrm>
                <a:off x="8252676" y="5040121"/>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p:sp>
            <p:nvSpPr>
              <p:cNvPr id="30" name="テキスト ボックス 29">
                <a:extLst>
                  <a:ext uri="{FF2B5EF4-FFF2-40B4-BE49-F238E27FC236}">
                    <a16:creationId xmlns:a16="http://schemas.microsoft.com/office/drawing/2014/main" id="{8792779B-BC01-4FDA-91ED-BB75615624D9}"/>
                  </a:ext>
                </a:extLst>
              </p:cNvPr>
              <p:cNvSpPr txBox="1">
                <a:spLocks noRot="1" noChangeAspect="1" noMove="1" noResize="1" noEditPoints="1" noAdjustHandles="1" noChangeArrowheads="1" noChangeShapeType="1" noTextEdit="1"/>
              </p:cNvSpPr>
              <p:nvPr/>
            </p:nvSpPr>
            <p:spPr>
              <a:xfrm>
                <a:off x="8252676" y="5040121"/>
                <a:ext cx="1090922" cy="338554"/>
              </a:xfrm>
              <a:prstGeom prst="rect">
                <a:avLst/>
              </a:prstGeom>
              <a:blipFill>
                <a:blip r:embed="rId5"/>
                <a:stretch>
                  <a:fillRect t="-5455" r="-1676" b="-23636"/>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3CA79796-ED2E-483D-B953-6298A447F080}"/>
              </a:ext>
            </a:extLst>
          </p:cNvPr>
          <p:cNvSpPr txBox="1"/>
          <p:nvPr/>
        </p:nvSpPr>
        <p:spPr>
          <a:xfrm>
            <a:off x="10532105" y="4356772"/>
            <a:ext cx="1550820" cy="338554"/>
          </a:xfrm>
          <a:prstGeom prst="rect">
            <a:avLst/>
          </a:prstGeom>
          <a:noFill/>
        </p:spPr>
        <p:txBody>
          <a:bodyPr wrap="square" rtlCol="0">
            <a:spAutoFit/>
          </a:bodyPr>
          <a:lstStyle/>
          <a:p>
            <a:pPr algn="ctr"/>
            <a:r>
              <a:rPr kumimoji="1" lang="ja-JP" altLang="en-US" sz="1600" dirty="0">
                <a:solidFill>
                  <a:schemeClr val="accent1"/>
                </a:solidFill>
              </a:rPr>
              <a:t>紺：可能領域</a:t>
            </a:r>
          </a:p>
        </p:txBody>
      </p:sp>
      <p:sp>
        <p:nvSpPr>
          <p:cNvPr id="32" name="テキスト ボックス 31">
            <a:extLst>
              <a:ext uri="{FF2B5EF4-FFF2-40B4-BE49-F238E27FC236}">
                <a16:creationId xmlns:a16="http://schemas.microsoft.com/office/drawing/2014/main" id="{4D8AFEBE-0F81-4071-940D-510C59CE09AE}"/>
              </a:ext>
            </a:extLst>
          </p:cNvPr>
          <p:cNvSpPr txBox="1"/>
          <p:nvPr/>
        </p:nvSpPr>
        <p:spPr>
          <a:xfrm>
            <a:off x="6806410" y="5955161"/>
            <a:ext cx="4894646" cy="338554"/>
          </a:xfrm>
          <a:prstGeom prst="rect">
            <a:avLst/>
          </a:prstGeom>
          <a:noFill/>
        </p:spPr>
        <p:txBody>
          <a:bodyPr wrap="square" rtlCol="0">
            <a:spAutoFit/>
          </a:bodyPr>
          <a:lstStyle/>
          <a:p>
            <a:pPr algn="ctr"/>
            <a:r>
              <a:rPr kumimoji="1" lang="ja-JP" altLang="en-US" sz="1600" dirty="0"/>
              <a:t>制約違反量削減優先は、高速に可能解を得た（</a:t>
            </a:r>
            <a:r>
              <a:rPr kumimoji="1" lang="en-US" altLang="ja-JP" sz="1600" dirty="0"/>
              <a:t>p18</a:t>
            </a:r>
            <a:r>
              <a:rPr kumimoji="1" lang="ja-JP" altLang="en-US" sz="1600" dirty="0"/>
              <a:t>）</a:t>
            </a:r>
          </a:p>
        </p:txBody>
      </p:sp>
      <p:sp>
        <p:nvSpPr>
          <p:cNvPr id="33" name="テキスト ボックス 32">
            <a:extLst>
              <a:ext uri="{FF2B5EF4-FFF2-40B4-BE49-F238E27FC236}">
                <a16:creationId xmlns:a16="http://schemas.microsoft.com/office/drawing/2014/main" id="{12E8DE38-E5E4-4499-AFAD-D5B38107B98F}"/>
              </a:ext>
            </a:extLst>
          </p:cNvPr>
          <p:cNvSpPr txBox="1"/>
          <p:nvPr/>
        </p:nvSpPr>
        <p:spPr>
          <a:xfrm>
            <a:off x="4584263" y="4263459"/>
            <a:ext cx="1550820" cy="338554"/>
          </a:xfrm>
          <a:prstGeom prst="rect">
            <a:avLst/>
          </a:prstGeom>
          <a:noFill/>
        </p:spPr>
        <p:txBody>
          <a:bodyPr wrap="square" rtlCol="0">
            <a:spAutoFit/>
          </a:bodyPr>
          <a:lstStyle/>
          <a:p>
            <a:pPr algn="ctr"/>
            <a:r>
              <a:rPr kumimoji="1" lang="ja-JP" altLang="en-US" sz="1600" dirty="0">
                <a:solidFill>
                  <a:schemeClr val="accent1"/>
                </a:solidFill>
              </a:rPr>
              <a:t>白：可能領域</a:t>
            </a:r>
          </a:p>
        </p:txBody>
      </p:sp>
    </p:spTree>
    <p:extLst>
      <p:ext uri="{BB962C8B-B14F-4D97-AF65-F5344CB8AC3E}">
        <p14:creationId xmlns:p14="http://schemas.microsoft.com/office/powerpoint/2010/main" val="341882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共同研究の目的・概要</a:t>
            </a:r>
            <a:endParaRPr kumimoji="1" lang="en-US" altLang="ja-JP" dirty="0"/>
          </a:p>
          <a:p>
            <a:r>
              <a:rPr kumimoji="1" lang="en-US" altLang="ja-JP" dirty="0"/>
              <a:t>2022</a:t>
            </a:r>
            <a:r>
              <a:rPr kumimoji="1" lang="ja-JP" altLang="en-US" dirty="0"/>
              <a:t>年度の研究成果</a:t>
            </a:r>
            <a:endParaRPr kumimoji="1" lang="en-US" altLang="ja-JP" dirty="0"/>
          </a:p>
          <a:p>
            <a:r>
              <a:rPr kumimoji="1" lang="ja-JP" altLang="en-US" dirty="0"/>
              <a:t>研究課題</a:t>
            </a:r>
            <a:endParaRPr kumimoji="1" lang="en-US" altLang="ja-JP" dirty="0"/>
          </a:p>
          <a:p>
            <a:r>
              <a:rPr lang="en-US" altLang="ja-JP" dirty="0"/>
              <a:t>2023</a:t>
            </a:r>
            <a:r>
              <a:rPr lang="ja-JP" altLang="en-US" dirty="0"/>
              <a:t>年度の研究計画</a:t>
            </a:r>
            <a:endParaRPr kumimoji="1" lang="ja-JP" altLang="en-US" dirty="0"/>
          </a:p>
        </p:txBody>
      </p:sp>
    </p:spTree>
    <p:extLst>
      <p:ext uri="{BB962C8B-B14F-4D97-AF65-F5344CB8AC3E}">
        <p14:creationId xmlns:p14="http://schemas.microsoft.com/office/powerpoint/2010/main" val="1104904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パレートフロンティアの広さ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パレートフロンティアの広さを変えたときの性能の傾向は不明。</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違反量削減優先</a:t>
            </a:r>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違反量削減優先</a:t>
            </a:r>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7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多数制約と高次元</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1197279"/>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多数制約かつ高次元での性能は未検証</a:t>
            </a:r>
            <a:r>
              <a:rPr lang="ja-JP" altLang="en-US" sz="2400" dirty="0"/>
              <a:t>。</a:t>
            </a:r>
            <a:endParaRPr lang="en-US" altLang="ja-JP" sz="2400" dirty="0"/>
          </a:p>
          <a:p>
            <a:pPr lvl="1">
              <a:defRPr/>
            </a:pPr>
            <a:r>
              <a:rPr lang="ja-JP" altLang="en-US" dirty="0"/>
              <a:t>特に問題分割ベースの正規化法は、多数制約への対処が未確定</a:t>
            </a:r>
            <a:endParaRPr lang="en-US" altLang="ja-JP" dirty="0"/>
          </a:p>
        </p:txBody>
      </p:sp>
      <p:sp>
        <p:nvSpPr>
          <p:cNvPr id="29" name="正方形/長方形 28">
            <a:extLst>
              <a:ext uri="{FF2B5EF4-FFF2-40B4-BE49-F238E27FC236}">
                <a16:creationId xmlns:a16="http://schemas.microsoft.com/office/drawing/2014/main" id="{BA4C4237-C451-40F9-89E7-8DA59B6E7C37}"/>
              </a:ext>
            </a:extLst>
          </p:cNvPr>
          <p:cNvSpPr/>
          <p:nvPr/>
        </p:nvSpPr>
        <p:spPr>
          <a:xfrm>
            <a:off x="5711338" y="2723121"/>
            <a:ext cx="286482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問題分割</a:t>
            </a:r>
            <a:endParaRPr kumimoji="1" lang="en-US" altLang="ja-JP" sz="2000" b="1" dirty="0">
              <a:solidFill>
                <a:schemeClr val="bg1"/>
              </a:solidFill>
            </a:endParaRPr>
          </a:p>
        </p:txBody>
      </p:sp>
      <p:sp>
        <p:nvSpPr>
          <p:cNvPr id="34" name="正方形/長方形 33">
            <a:extLst>
              <a:ext uri="{FF2B5EF4-FFF2-40B4-BE49-F238E27FC236}">
                <a16:creationId xmlns:a16="http://schemas.microsoft.com/office/drawing/2014/main" id="{ED211248-7749-40FD-8E65-5A7A2E15ABC0}"/>
              </a:ext>
            </a:extLst>
          </p:cNvPr>
          <p:cNvSpPr/>
          <p:nvPr/>
        </p:nvSpPr>
        <p:spPr>
          <a:xfrm>
            <a:off x="8914471" y="2723121"/>
            <a:ext cx="286482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制約違反量削減優先</a:t>
            </a:r>
            <a:endParaRPr kumimoji="1" lang="en-US" altLang="ja-JP" sz="2000" b="1" dirty="0"/>
          </a:p>
        </p:txBody>
      </p:sp>
      <p:sp>
        <p:nvSpPr>
          <p:cNvPr id="35" name="正方形/長方形 34">
            <a:extLst>
              <a:ext uri="{FF2B5EF4-FFF2-40B4-BE49-F238E27FC236}">
                <a16:creationId xmlns:a16="http://schemas.microsoft.com/office/drawing/2014/main" id="{F674FBE8-5A2F-4B8E-B93E-8B63462C0814}"/>
              </a:ext>
            </a:extLst>
          </p:cNvPr>
          <p:cNvSpPr/>
          <p:nvPr/>
        </p:nvSpPr>
        <p:spPr>
          <a:xfrm>
            <a:off x="370078" y="3546276"/>
            <a:ext cx="2392172" cy="4115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投稿論文での条件</a:t>
            </a:r>
            <a:endParaRPr kumimoji="1" lang="en-US" altLang="ja-JP" sz="2000" b="1" dirty="0">
              <a:solidFill>
                <a:schemeClr val="bg1"/>
              </a:solidFill>
            </a:endParaRPr>
          </a:p>
        </p:txBody>
      </p:sp>
      <p:sp>
        <p:nvSpPr>
          <p:cNvPr id="36" name="正方形/長方形 35">
            <a:extLst>
              <a:ext uri="{FF2B5EF4-FFF2-40B4-BE49-F238E27FC236}">
                <a16:creationId xmlns:a16="http://schemas.microsoft.com/office/drawing/2014/main" id="{38E94099-96AD-40C6-8D49-3AE1C6E7259B}"/>
              </a:ext>
            </a:extLst>
          </p:cNvPr>
          <p:cNvSpPr/>
          <p:nvPr/>
        </p:nvSpPr>
        <p:spPr>
          <a:xfrm>
            <a:off x="370078" y="4837381"/>
            <a:ext cx="2392172" cy="411543"/>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目標の最低条件</a:t>
            </a:r>
            <a:endParaRPr kumimoji="1" lang="en-US" altLang="ja-JP" sz="2000" b="1" dirty="0">
              <a:solidFill>
                <a:schemeClr val="bg1"/>
              </a:solidFill>
            </a:endParaRPr>
          </a:p>
        </p:txBody>
      </p:sp>
      <p:sp>
        <p:nvSpPr>
          <p:cNvPr id="37" name="テキスト ボックス 36">
            <a:extLst>
              <a:ext uri="{FF2B5EF4-FFF2-40B4-BE49-F238E27FC236}">
                <a16:creationId xmlns:a16="http://schemas.microsoft.com/office/drawing/2014/main" id="{DEAA47BC-9424-45FF-BE2E-3FFDCA65F1BE}"/>
              </a:ext>
            </a:extLst>
          </p:cNvPr>
          <p:cNvSpPr txBox="1"/>
          <p:nvPr/>
        </p:nvSpPr>
        <p:spPr>
          <a:xfrm>
            <a:off x="3251101" y="3546276"/>
            <a:ext cx="2037737" cy="400110"/>
          </a:xfrm>
          <a:prstGeom prst="rect">
            <a:avLst/>
          </a:prstGeom>
          <a:noFill/>
        </p:spPr>
        <p:txBody>
          <a:bodyPr wrap="none" rtlCol="0">
            <a:spAutoFit/>
          </a:bodyPr>
          <a:lstStyle/>
          <a:p>
            <a:r>
              <a:rPr kumimoji="1" lang="en-US" altLang="ja-JP" sz="2000" b="1" dirty="0"/>
              <a:t>1</a:t>
            </a:r>
            <a:r>
              <a:rPr kumimoji="1" lang="ja-JP" altLang="en-US" sz="2000" b="1" dirty="0"/>
              <a:t>制約／</a:t>
            </a:r>
            <a:r>
              <a:rPr kumimoji="1" lang="en-US" altLang="ja-JP" sz="2000" b="1" dirty="0"/>
              <a:t>500</a:t>
            </a:r>
            <a:r>
              <a:rPr kumimoji="1" lang="ja-JP" altLang="en-US" sz="2000" b="1" dirty="0"/>
              <a:t>次元</a:t>
            </a:r>
          </a:p>
        </p:txBody>
      </p:sp>
      <p:sp>
        <p:nvSpPr>
          <p:cNvPr id="38" name="テキスト ボックス 37">
            <a:extLst>
              <a:ext uri="{FF2B5EF4-FFF2-40B4-BE49-F238E27FC236}">
                <a16:creationId xmlns:a16="http://schemas.microsoft.com/office/drawing/2014/main" id="{1A8133DC-5390-426A-BE2D-7095E59315B6}"/>
              </a:ext>
            </a:extLst>
          </p:cNvPr>
          <p:cNvSpPr txBox="1"/>
          <p:nvPr/>
        </p:nvSpPr>
        <p:spPr>
          <a:xfrm>
            <a:off x="2851954" y="4843097"/>
            <a:ext cx="2836033" cy="400110"/>
          </a:xfrm>
          <a:prstGeom prst="rect">
            <a:avLst/>
          </a:prstGeom>
          <a:noFill/>
        </p:spPr>
        <p:txBody>
          <a:bodyPr wrap="none" rtlCol="0">
            <a:spAutoFit/>
          </a:bodyPr>
          <a:lstStyle/>
          <a:p>
            <a:r>
              <a:rPr kumimoji="1" lang="en-US" altLang="ja-JP" sz="2000" b="1" dirty="0"/>
              <a:t>100</a:t>
            </a:r>
            <a:r>
              <a:rPr kumimoji="1" lang="ja-JP" altLang="en-US" sz="2000" b="1" dirty="0"/>
              <a:t>制約～／</a:t>
            </a:r>
            <a:r>
              <a:rPr kumimoji="1" lang="en-US" altLang="ja-JP" sz="2000" b="1" dirty="0"/>
              <a:t>500</a:t>
            </a:r>
            <a:r>
              <a:rPr kumimoji="1" lang="ja-JP" altLang="en-US" sz="2000" b="1" dirty="0"/>
              <a:t>次元～</a:t>
            </a:r>
          </a:p>
        </p:txBody>
      </p:sp>
      <p:sp>
        <p:nvSpPr>
          <p:cNvPr id="39" name="テキスト ボックス 38">
            <a:extLst>
              <a:ext uri="{FF2B5EF4-FFF2-40B4-BE49-F238E27FC236}">
                <a16:creationId xmlns:a16="http://schemas.microsoft.com/office/drawing/2014/main" id="{E0C13BF7-BFD2-4E49-BF23-D9187A6D83CD}"/>
              </a:ext>
            </a:extLst>
          </p:cNvPr>
          <p:cNvSpPr txBox="1"/>
          <p:nvPr/>
        </p:nvSpPr>
        <p:spPr>
          <a:xfrm>
            <a:off x="6666696" y="3546276"/>
            <a:ext cx="954107" cy="400110"/>
          </a:xfrm>
          <a:prstGeom prst="rect">
            <a:avLst/>
          </a:prstGeom>
          <a:noFill/>
        </p:spPr>
        <p:txBody>
          <a:bodyPr wrap="none" rtlCol="0">
            <a:spAutoFit/>
          </a:bodyPr>
          <a:lstStyle/>
          <a:p>
            <a:r>
              <a:rPr kumimoji="1" lang="ja-JP" altLang="en-US" sz="2000" b="1" dirty="0"/>
              <a:t>検証済</a:t>
            </a:r>
          </a:p>
        </p:txBody>
      </p:sp>
      <p:sp>
        <p:nvSpPr>
          <p:cNvPr id="40" name="テキスト ボックス 39">
            <a:extLst>
              <a:ext uri="{FF2B5EF4-FFF2-40B4-BE49-F238E27FC236}">
                <a16:creationId xmlns:a16="http://schemas.microsoft.com/office/drawing/2014/main" id="{859681A2-FAB3-4677-BFFA-7DD62ECD8C10}"/>
              </a:ext>
            </a:extLst>
          </p:cNvPr>
          <p:cNvSpPr txBox="1"/>
          <p:nvPr/>
        </p:nvSpPr>
        <p:spPr>
          <a:xfrm>
            <a:off x="5562600" y="4689209"/>
            <a:ext cx="3171825" cy="646331"/>
          </a:xfrm>
          <a:prstGeom prst="rect">
            <a:avLst/>
          </a:prstGeom>
          <a:noFill/>
        </p:spPr>
        <p:txBody>
          <a:bodyPr wrap="square" rtlCol="0">
            <a:spAutoFit/>
          </a:bodyPr>
          <a:lstStyle/>
          <a:p>
            <a:pPr algn="ctr"/>
            <a:r>
              <a:rPr kumimoji="1" lang="ja-JP" altLang="en-US" dirty="0"/>
              <a:t>制約関数間のスケール差に</a:t>
            </a:r>
            <a:endParaRPr kumimoji="1" lang="en-US" altLang="ja-JP" dirty="0"/>
          </a:p>
          <a:p>
            <a:pPr algn="ctr"/>
            <a:r>
              <a:rPr kumimoji="1" lang="ja-JP" altLang="en-US" dirty="0"/>
              <a:t>対応可能な正規化法は未検討</a:t>
            </a:r>
          </a:p>
        </p:txBody>
      </p:sp>
      <p:sp>
        <p:nvSpPr>
          <p:cNvPr id="41" name="テキスト ボックス 40">
            <a:extLst>
              <a:ext uri="{FF2B5EF4-FFF2-40B4-BE49-F238E27FC236}">
                <a16:creationId xmlns:a16="http://schemas.microsoft.com/office/drawing/2014/main" id="{EECE1CE5-781E-4691-ABFF-6F0264EBC3AA}"/>
              </a:ext>
            </a:extLst>
          </p:cNvPr>
          <p:cNvSpPr txBox="1"/>
          <p:nvPr/>
        </p:nvSpPr>
        <p:spPr>
          <a:xfrm>
            <a:off x="9880464" y="3546276"/>
            <a:ext cx="954107" cy="400110"/>
          </a:xfrm>
          <a:prstGeom prst="rect">
            <a:avLst/>
          </a:prstGeom>
          <a:noFill/>
        </p:spPr>
        <p:txBody>
          <a:bodyPr wrap="none" rtlCol="0">
            <a:spAutoFit/>
          </a:bodyPr>
          <a:lstStyle/>
          <a:p>
            <a:r>
              <a:rPr kumimoji="1" lang="ja-JP" altLang="en-US" sz="2000" b="1" dirty="0"/>
              <a:t>検証済</a:t>
            </a:r>
          </a:p>
        </p:txBody>
      </p:sp>
      <p:sp>
        <p:nvSpPr>
          <p:cNvPr id="43" name="テキスト ボックス 42">
            <a:extLst>
              <a:ext uri="{FF2B5EF4-FFF2-40B4-BE49-F238E27FC236}">
                <a16:creationId xmlns:a16="http://schemas.microsoft.com/office/drawing/2014/main" id="{BF69D068-AF04-4A6A-BED4-08696E6D5175}"/>
              </a:ext>
            </a:extLst>
          </p:cNvPr>
          <p:cNvSpPr txBox="1"/>
          <p:nvPr/>
        </p:nvSpPr>
        <p:spPr>
          <a:xfrm>
            <a:off x="8991226" y="4689209"/>
            <a:ext cx="2864155" cy="646331"/>
          </a:xfrm>
          <a:prstGeom prst="rect">
            <a:avLst/>
          </a:prstGeom>
          <a:noFill/>
        </p:spPr>
        <p:txBody>
          <a:bodyPr wrap="square" rtlCol="0">
            <a:spAutoFit/>
          </a:bodyPr>
          <a:lstStyle/>
          <a:p>
            <a:pPr algn="ctr"/>
            <a:r>
              <a:rPr kumimoji="1" lang="ja-JP" altLang="en-US" dirty="0"/>
              <a:t>制約関数間のスケール差には影響を受けない</a:t>
            </a:r>
          </a:p>
        </p:txBody>
      </p:sp>
    </p:spTree>
    <p:extLst>
      <p:ext uri="{BB962C8B-B14F-4D97-AF65-F5344CB8AC3E}">
        <p14:creationId xmlns:p14="http://schemas.microsoft.com/office/powerpoint/2010/main" val="2024802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四角形: 角を丸くする 50">
            <a:extLst>
              <a:ext uri="{FF2B5EF4-FFF2-40B4-BE49-F238E27FC236}">
                <a16:creationId xmlns:a16="http://schemas.microsoft.com/office/drawing/2014/main" id="{126165BC-1F02-431A-B43E-72779149D70B}"/>
              </a:ext>
            </a:extLst>
          </p:cNvPr>
          <p:cNvSpPr/>
          <p:nvPr/>
        </p:nvSpPr>
        <p:spPr>
          <a:xfrm>
            <a:off x="3304388" y="5419724"/>
            <a:ext cx="5530095"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四角形: 角を丸くする 53">
            <a:extLst>
              <a:ext uri="{FF2B5EF4-FFF2-40B4-BE49-F238E27FC236}">
                <a16:creationId xmlns:a16="http://schemas.microsoft.com/office/drawing/2014/main" id="{BDBCDE93-24B4-4184-A1D7-03AE165CE849}"/>
              </a:ext>
            </a:extLst>
          </p:cNvPr>
          <p:cNvSpPr/>
          <p:nvPr/>
        </p:nvSpPr>
        <p:spPr>
          <a:xfrm>
            <a:off x="7343776" y="5494467"/>
            <a:ext cx="4043792" cy="509119"/>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四角形: 角を丸くする 52">
            <a:extLst>
              <a:ext uri="{FF2B5EF4-FFF2-40B4-BE49-F238E27FC236}">
                <a16:creationId xmlns:a16="http://schemas.microsoft.com/office/drawing/2014/main" id="{37C1C567-09CD-4657-9E03-5EEF14F9119F}"/>
              </a:ext>
            </a:extLst>
          </p:cNvPr>
          <p:cNvSpPr/>
          <p:nvPr/>
        </p:nvSpPr>
        <p:spPr>
          <a:xfrm>
            <a:off x="6569519" y="4584283"/>
            <a:ext cx="4818049"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四角形: 角を丸くする 49">
            <a:extLst>
              <a:ext uri="{FF2B5EF4-FFF2-40B4-BE49-F238E27FC236}">
                <a16:creationId xmlns:a16="http://schemas.microsoft.com/office/drawing/2014/main" id="{8B55FDCD-E728-4C91-83F2-BEB47210B162}"/>
              </a:ext>
            </a:extLst>
          </p:cNvPr>
          <p:cNvSpPr/>
          <p:nvPr/>
        </p:nvSpPr>
        <p:spPr>
          <a:xfrm>
            <a:off x="3304388" y="4584283"/>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四角形: 角を丸くする 48">
            <a:extLst>
              <a:ext uri="{FF2B5EF4-FFF2-40B4-BE49-F238E27FC236}">
                <a16:creationId xmlns:a16="http://schemas.microsoft.com/office/drawing/2014/main" id="{8FE18B26-D98D-4669-A55B-F3B894E77600}"/>
              </a:ext>
            </a:extLst>
          </p:cNvPr>
          <p:cNvSpPr/>
          <p:nvPr/>
        </p:nvSpPr>
        <p:spPr>
          <a:xfrm>
            <a:off x="3304388" y="3783350"/>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四角形: 角を丸くする 47">
            <a:extLst>
              <a:ext uri="{FF2B5EF4-FFF2-40B4-BE49-F238E27FC236}">
                <a16:creationId xmlns:a16="http://schemas.microsoft.com/office/drawing/2014/main" id="{EB2D0FE9-D948-4CCC-AD44-7B66A91784FD}"/>
              </a:ext>
            </a:extLst>
          </p:cNvPr>
          <p:cNvSpPr/>
          <p:nvPr/>
        </p:nvSpPr>
        <p:spPr>
          <a:xfrm>
            <a:off x="10137390" y="3007293"/>
            <a:ext cx="1250179"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FBB3B4BE-CD69-4F0F-91B2-7A7A3B2D4190}"/>
              </a:ext>
            </a:extLst>
          </p:cNvPr>
          <p:cNvSpPr/>
          <p:nvPr/>
        </p:nvSpPr>
        <p:spPr>
          <a:xfrm>
            <a:off x="3304388" y="3007293"/>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問題難易度と検証範囲の関係</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6562" y="1062328"/>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次元以外は、目標条件での探索性能は未検証</a:t>
            </a:r>
            <a:r>
              <a:rPr lang="ja-JP" altLang="en-US" sz="2400" dirty="0"/>
              <a:t>。</a:t>
            </a:r>
            <a:endParaRPr lang="en-US" altLang="ja-JP" sz="2400" dirty="0"/>
          </a:p>
        </p:txBody>
      </p:sp>
      <p:sp>
        <p:nvSpPr>
          <p:cNvPr id="16" name="矢印: 上下 15">
            <a:extLst>
              <a:ext uri="{FF2B5EF4-FFF2-40B4-BE49-F238E27FC236}">
                <a16:creationId xmlns:a16="http://schemas.microsoft.com/office/drawing/2014/main" id="{B6FC0FF6-1E08-420A-ADE2-1C055D49A4BF}"/>
              </a:ext>
            </a:extLst>
          </p:cNvPr>
          <p:cNvSpPr/>
          <p:nvPr/>
        </p:nvSpPr>
        <p:spPr>
          <a:xfrm rot="5400000">
            <a:off x="7216325" y="-54616"/>
            <a:ext cx="250193" cy="5530095"/>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CFE18E17-5850-4ABA-8B9E-B503E0F86880}"/>
              </a:ext>
            </a:extLst>
          </p:cNvPr>
          <p:cNvSpPr/>
          <p:nvPr/>
        </p:nvSpPr>
        <p:spPr>
          <a:xfrm>
            <a:off x="309888" y="3137305"/>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制約起因の非連結性</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ADAF858F-2EB2-4102-B77A-057C20B71BBB}"/>
              </a:ext>
            </a:extLst>
          </p:cNvPr>
          <p:cNvSpPr/>
          <p:nvPr/>
        </p:nvSpPr>
        <p:spPr>
          <a:xfrm>
            <a:off x="309887" y="3913362"/>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パレートフロンティア</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2A3CF0FB-7069-48B8-8044-2E041D003DC0}"/>
              </a:ext>
            </a:extLst>
          </p:cNvPr>
          <p:cNvSpPr/>
          <p:nvPr/>
        </p:nvSpPr>
        <p:spPr>
          <a:xfrm>
            <a:off x="309887" y="4714295"/>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制約数</a:t>
            </a:r>
            <a:endParaRPr kumimoji="1" lang="en-US" altLang="ja-JP" sz="2000" b="1" dirty="0">
              <a:solidFill>
                <a:schemeClr val="bg1"/>
              </a:solidFill>
            </a:endParaRPr>
          </a:p>
        </p:txBody>
      </p:sp>
      <p:sp>
        <p:nvSpPr>
          <p:cNvPr id="22" name="正方形/長方形 21">
            <a:extLst>
              <a:ext uri="{FF2B5EF4-FFF2-40B4-BE49-F238E27FC236}">
                <a16:creationId xmlns:a16="http://schemas.microsoft.com/office/drawing/2014/main" id="{B1B82D30-0DAF-46B2-9BEF-140220243F64}"/>
              </a:ext>
            </a:extLst>
          </p:cNvPr>
          <p:cNvSpPr/>
          <p:nvPr/>
        </p:nvSpPr>
        <p:spPr>
          <a:xfrm>
            <a:off x="309887" y="5549736"/>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次元数</a:t>
            </a:r>
            <a:endParaRPr kumimoji="1" lang="en-US" altLang="ja-JP" sz="2000" b="1" dirty="0">
              <a:solidFill>
                <a:schemeClr val="bg1"/>
              </a:solidFill>
            </a:endParaRPr>
          </a:p>
        </p:txBody>
      </p:sp>
      <p:sp>
        <p:nvSpPr>
          <p:cNvPr id="23" name="テキスト ボックス 22">
            <a:extLst>
              <a:ext uri="{FF2B5EF4-FFF2-40B4-BE49-F238E27FC236}">
                <a16:creationId xmlns:a16="http://schemas.microsoft.com/office/drawing/2014/main" id="{ABB62EA8-B95F-4AA6-BD35-30CA843E2C73}"/>
              </a:ext>
            </a:extLst>
          </p:cNvPr>
          <p:cNvSpPr txBox="1"/>
          <p:nvPr/>
        </p:nvSpPr>
        <p:spPr>
          <a:xfrm>
            <a:off x="10017126" y="3146056"/>
            <a:ext cx="1490707" cy="400110"/>
          </a:xfrm>
          <a:prstGeom prst="rect">
            <a:avLst/>
          </a:prstGeom>
          <a:noFill/>
        </p:spPr>
        <p:txBody>
          <a:bodyPr wrap="square" rtlCol="0">
            <a:spAutoFit/>
          </a:bodyPr>
          <a:lstStyle/>
          <a:p>
            <a:pPr algn="ctr"/>
            <a:r>
              <a:rPr lang="ja-JP" altLang="en-US" sz="2000" dirty="0"/>
              <a:t>強い</a:t>
            </a:r>
          </a:p>
        </p:txBody>
      </p:sp>
      <p:sp>
        <p:nvSpPr>
          <p:cNvPr id="24" name="テキスト ボックス 23">
            <a:extLst>
              <a:ext uri="{FF2B5EF4-FFF2-40B4-BE49-F238E27FC236}">
                <a16:creationId xmlns:a16="http://schemas.microsoft.com/office/drawing/2014/main" id="{6FD7EE88-F10D-4C97-89E3-8244D2004916}"/>
              </a:ext>
            </a:extLst>
          </p:cNvPr>
          <p:cNvSpPr txBox="1"/>
          <p:nvPr/>
        </p:nvSpPr>
        <p:spPr>
          <a:xfrm>
            <a:off x="3388481" y="3146056"/>
            <a:ext cx="841465" cy="400110"/>
          </a:xfrm>
          <a:prstGeom prst="rect">
            <a:avLst/>
          </a:prstGeom>
          <a:noFill/>
        </p:spPr>
        <p:txBody>
          <a:bodyPr wrap="square" rtlCol="0">
            <a:spAutoFit/>
          </a:bodyPr>
          <a:lstStyle/>
          <a:p>
            <a:pPr algn="ctr"/>
            <a:r>
              <a:rPr lang="ja-JP" altLang="en-US" sz="2000" dirty="0"/>
              <a:t>弱い</a:t>
            </a:r>
          </a:p>
        </p:txBody>
      </p:sp>
      <p:sp>
        <p:nvSpPr>
          <p:cNvPr id="28" name="テキスト ボックス 27">
            <a:extLst>
              <a:ext uri="{FF2B5EF4-FFF2-40B4-BE49-F238E27FC236}">
                <a16:creationId xmlns:a16="http://schemas.microsoft.com/office/drawing/2014/main" id="{CDA71A45-DD18-47F3-9BFF-EFCAC85F0D95}"/>
              </a:ext>
            </a:extLst>
          </p:cNvPr>
          <p:cNvSpPr txBox="1"/>
          <p:nvPr/>
        </p:nvSpPr>
        <p:spPr>
          <a:xfrm>
            <a:off x="3424583" y="3922113"/>
            <a:ext cx="769261" cy="400110"/>
          </a:xfrm>
          <a:prstGeom prst="rect">
            <a:avLst/>
          </a:prstGeom>
          <a:noFill/>
        </p:spPr>
        <p:txBody>
          <a:bodyPr wrap="square" rtlCol="0">
            <a:spAutoFit/>
          </a:bodyPr>
          <a:lstStyle/>
          <a:p>
            <a:pPr algn="ctr"/>
            <a:r>
              <a:rPr lang="ja-JP" altLang="en-US" sz="2000" dirty="0"/>
              <a:t>狭い</a:t>
            </a:r>
          </a:p>
        </p:txBody>
      </p:sp>
      <p:sp>
        <p:nvSpPr>
          <p:cNvPr id="30" name="テキスト ボックス 29">
            <a:extLst>
              <a:ext uri="{FF2B5EF4-FFF2-40B4-BE49-F238E27FC236}">
                <a16:creationId xmlns:a16="http://schemas.microsoft.com/office/drawing/2014/main" id="{02FBD045-4AE7-431B-8F35-E40892CE6CE2}"/>
              </a:ext>
            </a:extLst>
          </p:cNvPr>
          <p:cNvSpPr txBox="1"/>
          <p:nvPr/>
        </p:nvSpPr>
        <p:spPr>
          <a:xfrm>
            <a:off x="10017126" y="3922113"/>
            <a:ext cx="1490707" cy="400110"/>
          </a:xfrm>
          <a:prstGeom prst="rect">
            <a:avLst/>
          </a:prstGeom>
          <a:noFill/>
        </p:spPr>
        <p:txBody>
          <a:bodyPr wrap="square" rtlCol="0">
            <a:spAutoFit/>
          </a:bodyPr>
          <a:lstStyle/>
          <a:p>
            <a:pPr algn="ctr"/>
            <a:r>
              <a:rPr lang="ja-JP" altLang="en-US" sz="2000" dirty="0"/>
              <a:t>広い</a:t>
            </a:r>
          </a:p>
        </p:txBody>
      </p:sp>
      <p:sp>
        <p:nvSpPr>
          <p:cNvPr id="31" name="テキスト ボックス 30">
            <a:extLst>
              <a:ext uri="{FF2B5EF4-FFF2-40B4-BE49-F238E27FC236}">
                <a16:creationId xmlns:a16="http://schemas.microsoft.com/office/drawing/2014/main" id="{6C93A631-EFC1-438B-8E60-AE429E05C74F}"/>
              </a:ext>
            </a:extLst>
          </p:cNvPr>
          <p:cNvSpPr txBox="1"/>
          <p:nvPr/>
        </p:nvSpPr>
        <p:spPr>
          <a:xfrm>
            <a:off x="3388481" y="4723046"/>
            <a:ext cx="841465" cy="400110"/>
          </a:xfrm>
          <a:prstGeom prst="rect">
            <a:avLst/>
          </a:prstGeom>
          <a:noFill/>
        </p:spPr>
        <p:txBody>
          <a:bodyPr wrap="square" rtlCol="0">
            <a:spAutoFit/>
          </a:bodyPr>
          <a:lstStyle/>
          <a:p>
            <a:pPr algn="ctr"/>
            <a:r>
              <a:rPr lang="en-US" altLang="ja-JP" sz="2000" dirty="0"/>
              <a:t>1</a:t>
            </a:r>
            <a:r>
              <a:rPr lang="ja-JP" altLang="en-US" sz="2000" dirty="0"/>
              <a:t>個</a:t>
            </a:r>
          </a:p>
        </p:txBody>
      </p:sp>
      <p:sp>
        <p:nvSpPr>
          <p:cNvPr id="32" name="テキスト ボックス 31">
            <a:extLst>
              <a:ext uri="{FF2B5EF4-FFF2-40B4-BE49-F238E27FC236}">
                <a16:creationId xmlns:a16="http://schemas.microsoft.com/office/drawing/2014/main" id="{F0314063-C3A6-4EF3-BDC7-CC022D36F1BB}"/>
              </a:ext>
            </a:extLst>
          </p:cNvPr>
          <p:cNvSpPr txBox="1"/>
          <p:nvPr/>
        </p:nvSpPr>
        <p:spPr>
          <a:xfrm>
            <a:off x="10017126" y="4723046"/>
            <a:ext cx="1490707" cy="400110"/>
          </a:xfrm>
          <a:prstGeom prst="rect">
            <a:avLst/>
          </a:prstGeom>
          <a:noFill/>
        </p:spPr>
        <p:txBody>
          <a:bodyPr wrap="square" rtlCol="0">
            <a:spAutoFit/>
          </a:bodyPr>
          <a:lstStyle/>
          <a:p>
            <a:pPr algn="ctr"/>
            <a:r>
              <a:rPr lang="en-US" altLang="ja-JP" sz="2000" dirty="0"/>
              <a:t>1,000</a:t>
            </a:r>
            <a:r>
              <a:rPr lang="ja-JP" altLang="en-US" sz="2000" dirty="0"/>
              <a:t>個</a:t>
            </a:r>
          </a:p>
        </p:txBody>
      </p:sp>
      <p:sp>
        <p:nvSpPr>
          <p:cNvPr id="33" name="テキスト ボックス 32">
            <a:extLst>
              <a:ext uri="{FF2B5EF4-FFF2-40B4-BE49-F238E27FC236}">
                <a16:creationId xmlns:a16="http://schemas.microsoft.com/office/drawing/2014/main" id="{79D430E5-1A87-42CF-A53D-88B555318D99}"/>
              </a:ext>
            </a:extLst>
          </p:cNvPr>
          <p:cNvSpPr txBox="1"/>
          <p:nvPr/>
        </p:nvSpPr>
        <p:spPr>
          <a:xfrm>
            <a:off x="3249218" y="5558487"/>
            <a:ext cx="1119990" cy="400110"/>
          </a:xfrm>
          <a:prstGeom prst="rect">
            <a:avLst/>
          </a:prstGeom>
          <a:noFill/>
        </p:spPr>
        <p:txBody>
          <a:bodyPr wrap="square" rtlCol="0">
            <a:spAutoFit/>
          </a:bodyPr>
          <a:lstStyle/>
          <a:p>
            <a:pPr algn="ctr"/>
            <a:r>
              <a:rPr lang="en-US" altLang="ja-JP" sz="2000" dirty="0"/>
              <a:t>10</a:t>
            </a:r>
            <a:r>
              <a:rPr lang="ja-JP" altLang="en-US" sz="2000" dirty="0"/>
              <a:t>次元</a:t>
            </a:r>
          </a:p>
        </p:txBody>
      </p:sp>
      <p:sp>
        <p:nvSpPr>
          <p:cNvPr id="42" name="テキスト ボックス 41">
            <a:extLst>
              <a:ext uri="{FF2B5EF4-FFF2-40B4-BE49-F238E27FC236}">
                <a16:creationId xmlns:a16="http://schemas.microsoft.com/office/drawing/2014/main" id="{72E2F591-BC20-44C3-9B40-2727E1D591F9}"/>
              </a:ext>
            </a:extLst>
          </p:cNvPr>
          <p:cNvSpPr txBox="1"/>
          <p:nvPr/>
        </p:nvSpPr>
        <p:spPr>
          <a:xfrm>
            <a:off x="10017126" y="5558487"/>
            <a:ext cx="1490707" cy="400110"/>
          </a:xfrm>
          <a:prstGeom prst="rect">
            <a:avLst/>
          </a:prstGeom>
          <a:noFill/>
        </p:spPr>
        <p:txBody>
          <a:bodyPr wrap="square" rtlCol="0">
            <a:spAutoFit/>
          </a:bodyPr>
          <a:lstStyle/>
          <a:p>
            <a:pPr algn="ctr"/>
            <a:r>
              <a:rPr lang="en-US" altLang="ja-JP" sz="2000" dirty="0"/>
              <a:t>1,000</a:t>
            </a:r>
            <a:r>
              <a:rPr lang="ja-JP" altLang="en-US" sz="2000" dirty="0"/>
              <a:t>次元</a:t>
            </a:r>
          </a:p>
        </p:txBody>
      </p:sp>
      <p:sp>
        <p:nvSpPr>
          <p:cNvPr id="45" name="正方形/長方形 44">
            <a:extLst>
              <a:ext uri="{FF2B5EF4-FFF2-40B4-BE49-F238E27FC236}">
                <a16:creationId xmlns:a16="http://schemas.microsoft.com/office/drawing/2014/main" id="{5D2CF249-1C62-4B21-BD56-AD6EF69A18A0}"/>
              </a:ext>
            </a:extLst>
          </p:cNvPr>
          <p:cNvSpPr/>
          <p:nvPr/>
        </p:nvSpPr>
        <p:spPr>
          <a:xfrm>
            <a:off x="2790826" y="2058374"/>
            <a:ext cx="9010650"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問題の難易度</a:t>
            </a:r>
            <a:endParaRPr kumimoji="1" lang="en-US" altLang="ja-JP" sz="2000" b="1" dirty="0">
              <a:solidFill>
                <a:schemeClr val="bg1"/>
              </a:solidFill>
            </a:endParaRPr>
          </a:p>
        </p:txBody>
      </p:sp>
      <p:sp>
        <p:nvSpPr>
          <p:cNvPr id="46" name="テキスト ボックス 45">
            <a:extLst>
              <a:ext uri="{FF2B5EF4-FFF2-40B4-BE49-F238E27FC236}">
                <a16:creationId xmlns:a16="http://schemas.microsoft.com/office/drawing/2014/main" id="{45A53053-7BD8-4BCB-A410-A7CCC1D95B3D}"/>
              </a:ext>
            </a:extLst>
          </p:cNvPr>
          <p:cNvSpPr txBox="1"/>
          <p:nvPr/>
        </p:nvSpPr>
        <p:spPr>
          <a:xfrm>
            <a:off x="3366305" y="2529478"/>
            <a:ext cx="903741" cy="400110"/>
          </a:xfrm>
          <a:prstGeom prst="rect">
            <a:avLst/>
          </a:prstGeom>
          <a:noFill/>
        </p:spPr>
        <p:txBody>
          <a:bodyPr wrap="square" rtlCol="0">
            <a:spAutoFit/>
          </a:bodyPr>
          <a:lstStyle/>
          <a:p>
            <a:pPr algn="ctr"/>
            <a:r>
              <a:rPr lang="ja-JP" altLang="en-US" sz="2000" b="1" dirty="0"/>
              <a:t>容易</a:t>
            </a:r>
          </a:p>
        </p:txBody>
      </p:sp>
      <p:sp>
        <p:nvSpPr>
          <p:cNvPr id="47" name="テキスト ボックス 46">
            <a:extLst>
              <a:ext uri="{FF2B5EF4-FFF2-40B4-BE49-F238E27FC236}">
                <a16:creationId xmlns:a16="http://schemas.microsoft.com/office/drawing/2014/main" id="{70CD5E17-F2EB-4101-9B43-6BAE87FEBD51}"/>
              </a:ext>
            </a:extLst>
          </p:cNvPr>
          <p:cNvSpPr txBox="1"/>
          <p:nvPr/>
        </p:nvSpPr>
        <p:spPr>
          <a:xfrm>
            <a:off x="10310609" y="2529478"/>
            <a:ext cx="903741" cy="400110"/>
          </a:xfrm>
          <a:prstGeom prst="rect">
            <a:avLst/>
          </a:prstGeom>
          <a:noFill/>
        </p:spPr>
        <p:txBody>
          <a:bodyPr wrap="square" rtlCol="0">
            <a:spAutoFit/>
          </a:bodyPr>
          <a:lstStyle/>
          <a:p>
            <a:pPr algn="ctr"/>
            <a:r>
              <a:rPr lang="ja-JP" altLang="en-US" sz="2000" b="1" dirty="0"/>
              <a:t>困難</a:t>
            </a:r>
          </a:p>
        </p:txBody>
      </p:sp>
      <p:sp>
        <p:nvSpPr>
          <p:cNvPr id="52" name="テキスト ボックス 51">
            <a:extLst>
              <a:ext uri="{FF2B5EF4-FFF2-40B4-BE49-F238E27FC236}">
                <a16:creationId xmlns:a16="http://schemas.microsoft.com/office/drawing/2014/main" id="{3BF8EF27-4AD1-4939-B93B-33007DA81B31}"/>
              </a:ext>
            </a:extLst>
          </p:cNvPr>
          <p:cNvSpPr txBox="1"/>
          <p:nvPr/>
        </p:nvSpPr>
        <p:spPr>
          <a:xfrm>
            <a:off x="7343776" y="5558487"/>
            <a:ext cx="1490707" cy="400110"/>
          </a:xfrm>
          <a:prstGeom prst="rect">
            <a:avLst/>
          </a:prstGeom>
          <a:noFill/>
        </p:spPr>
        <p:txBody>
          <a:bodyPr wrap="square" rtlCol="0">
            <a:spAutoFit/>
          </a:bodyPr>
          <a:lstStyle/>
          <a:p>
            <a:pPr algn="ctr"/>
            <a:r>
              <a:rPr lang="en-US" altLang="ja-JP" sz="2000" dirty="0"/>
              <a:t>500</a:t>
            </a:r>
            <a:r>
              <a:rPr lang="ja-JP" altLang="en-US" sz="2000" dirty="0"/>
              <a:t>次元</a:t>
            </a:r>
          </a:p>
        </p:txBody>
      </p:sp>
      <p:sp>
        <p:nvSpPr>
          <p:cNvPr id="55" name="四角形: 角を丸くする 54">
            <a:extLst>
              <a:ext uri="{FF2B5EF4-FFF2-40B4-BE49-F238E27FC236}">
                <a16:creationId xmlns:a16="http://schemas.microsoft.com/office/drawing/2014/main" id="{E21D16F7-0B7B-47E3-B54E-FE4712CFD394}"/>
              </a:ext>
            </a:extLst>
          </p:cNvPr>
          <p:cNvSpPr/>
          <p:nvPr/>
        </p:nvSpPr>
        <p:spPr>
          <a:xfrm>
            <a:off x="7791450" y="3761890"/>
            <a:ext cx="2234056"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四角形: 角を丸くする 55">
            <a:extLst>
              <a:ext uri="{FF2B5EF4-FFF2-40B4-BE49-F238E27FC236}">
                <a16:creationId xmlns:a16="http://schemas.microsoft.com/office/drawing/2014/main" id="{E06E8111-9378-45C8-86C5-2B851A50F6EC}"/>
              </a:ext>
            </a:extLst>
          </p:cNvPr>
          <p:cNvSpPr/>
          <p:nvPr/>
        </p:nvSpPr>
        <p:spPr>
          <a:xfrm>
            <a:off x="6052744" y="2991042"/>
            <a:ext cx="2234056"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E3A634D-D986-452F-95C1-C36A082F06D5}"/>
              </a:ext>
            </a:extLst>
          </p:cNvPr>
          <p:cNvSpPr txBox="1"/>
          <p:nvPr/>
        </p:nvSpPr>
        <p:spPr>
          <a:xfrm>
            <a:off x="8300846" y="3900653"/>
            <a:ext cx="1215264" cy="400110"/>
          </a:xfrm>
          <a:prstGeom prst="rect">
            <a:avLst/>
          </a:prstGeom>
          <a:noFill/>
        </p:spPr>
        <p:txBody>
          <a:bodyPr wrap="square" rtlCol="0">
            <a:spAutoFit/>
          </a:bodyPr>
          <a:lstStyle/>
          <a:p>
            <a:pPr algn="ctr"/>
            <a:r>
              <a:rPr lang="ja-JP" altLang="en-US" sz="2000" dirty="0"/>
              <a:t>やや広い</a:t>
            </a:r>
          </a:p>
        </p:txBody>
      </p:sp>
      <p:sp>
        <p:nvSpPr>
          <p:cNvPr id="58" name="テキスト ボックス 57">
            <a:extLst>
              <a:ext uri="{FF2B5EF4-FFF2-40B4-BE49-F238E27FC236}">
                <a16:creationId xmlns:a16="http://schemas.microsoft.com/office/drawing/2014/main" id="{A2B275B2-BB76-447F-905E-4D4CBF673D35}"/>
              </a:ext>
            </a:extLst>
          </p:cNvPr>
          <p:cNvSpPr txBox="1"/>
          <p:nvPr/>
        </p:nvSpPr>
        <p:spPr>
          <a:xfrm>
            <a:off x="6487551" y="3129812"/>
            <a:ext cx="1364442" cy="400110"/>
          </a:xfrm>
          <a:prstGeom prst="rect">
            <a:avLst/>
          </a:prstGeom>
          <a:noFill/>
        </p:spPr>
        <p:txBody>
          <a:bodyPr wrap="square" rtlCol="0">
            <a:spAutoFit/>
          </a:bodyPr>
          <a:lstStyle/>
          <a:p>
            <a:pPr algn="ctr"/>
            <a:r>
              <a:rPr lang="ja-JP" altLang="en-US" sz="2000" dirty="0"/>
              <a:t>やや強い</a:t>
            </a:r>
          </a:p>
        </p:txBody>
      </p:sp>
      <p:sp>
        <p:nvSpPr>
          <p:cNvPr id="59" name="四角形: 角を丸くする 58">
            <a:extLst>
              <a:ext uri="{FF2B5EF4-FFF2-40B4-BE49-F238E27FC236}">
                <a16:creationId xmlns:a16="http://schemas.microsoft.com/office/drawing/2014/main" id="{B6EE6FE0-16BD-4866-85C6-192730FA1404}"/>
              </a:ext>
            </a:extLst>
          </p:cNvPr>
          <p:cNvSpPr/>
          <p:nvPr/>
        </p:nvSpPr>
        <p:spPr>
          <a:xfrm>
            <a:off x="6569519" y="1578435"/>
            <a:ext cx="500763" cy="368546"/>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90267DAE-B2F9-4355-9068-633AFC271A36}"/>
              </a:ext>
            </a:extLst>
          </p:cNvPr>
          <p:cNvSpPr txBox="1"/>
          <p:nvPr/>
        </p:nvSpPr>
        <p:spPr>
          <a:xfrm>
            <a:off x="6946457" y="1572943"/>
            <a:ext cx="2245851" cy="369332"/>
          </a:xfrm>
          <a:prstGeom prst="rect">
            <a:avLst/>
          </a:prstGeom>
          <a:noFill/>
        </p:spPr>
        <p:txBody>
          <a:bodyPr wrap="square" rtlCol="0">
            <a:spAutoFit/>
          </a:bodyPr>
          <a:lstStyle/>
          <a:p>
            <a:pPr algn="ctr"/>
            <a:r>
              <a:rPr lang="ja-JP" altLang="en-US" dirty="0"/>
              <a:t>投稿論文で検証済</a:t>
            </a:r>
          </a:p>
        </p:txBody>
      </p:sp>
      <p:sp>
        <p:nvSpPr>
          <p:cNvPr id="61" name="四角形: 角を丸くする 60">
            <a:extLst>
              <a:ext uri="{FF2B5EF4-FFF2-40B4-BE49-F238E27FC236}">
                <a16:creationId xmlns:a16="http://schemas.microsoft.com/office/drawing/2014/main" id="{D4E350D1-04B1-4330-BBCE-DE075501FAF6}"/>
              </a:ext>
            </a:extLst>
          </p:cNvPr>
          <p:cNvSpPr/>
          <p:nvPr/>
        </p:nvSpPr>
        <p:spPr>
          <a:xfrm>
            <a:off x="9516110" y="1578435"/>
            <a:ext cx="500763" cy="368546"/>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1CC9FA8A-7E5E-4A76-A817-93D45BBE06D9}"/>
              </a:ext>
            </a:extLst>
          </p:cNvPr>
          <p:cNvSpPr txBox="1"/>
          <p:nvPr/>
        </p:nvSpPr>
        <p:spPr>
          <a:xfrm>
            <a:off x="9950150" y="1583786"/>
            <a:ext cx="1321243" cy="369332"/>
          </a:xfrm>
          <a:prstGeom prst="rect">
            <a:avLst/>
          </a:prstGeom>
          <a:noFill/>
        </p:spPr>
        <p:txBody>
          <a:bodyPr wrap="square" rtlCol="0">
            <a:spAutoFit/>
          </a:bodyPr>
          <a:lstStyle/>
          <a:p>
            <a:pPr algn="ctr"/>
            <a:r>
              <a:rPr lang="ja-JP" altLang="en-US" dirty="0"/>
              <a:t>目標条件</a:t>
            </a:r>
          </a:p>
        </p:txBody>
      </p:sp>
      <p:sp>
        <p:nvSpPr>
          <p:cNvPr id="63" name="テキスト ボックス 62">
            <a:extLst>
              <a:ext uri="{FF2B5EF4-FFF2-40B4-BE49-F238E27FC236}">
                <a16:creationId xmlns:a16="http://schemas.microsoft.com/office/drawing/2014/main" id="{AF33F9B1-1084-42DF-BE73-82D2C50E3F1F}"/>
              </a:ext>
            </a:extLst>
          </p:cNvPr>
          <p:cNvSpPr txBox="1"/>
          <p:nvPr/>
        </p:nvSpPr>
        <p:spPr>
          <a:xfrm>
            <a:off x="6647439" y="4723046"/>
            <a:ext cx="1114206" cy="400110"/>
          </a:xfrm>
          <a:prstGeom prst="rect">
            <a:avLst/>
          </a:prstGeom>
          <a:noFill/>
        </p:spPr>
        <p:txBody>
          <a:bodyPr wrap="square" rtlCol="0">
            <a:spAutoFit/>
          </a:bodyPr>
          <a:lstStyle/>
          <a:p>
            <a:pPr algn="ctr"/>
            <a:r>
              <a:rPr lang="en-US" altLang="ja-JP" sz="2000" dirty="0"/>
              <a:t>100</a:t>
            </a:r>
            <a:r>
              <a:rPr lang="ja-JP" altLang="en-US" sz="2000" dirty="0"/>
              <a:t>個</a:t>
            </a:r>
          </a:p>
        </p:txBody>
      </p:sp>
    </p:spTree>
    <p:extLst>
      <p:ext uri="{BB962C8B-B14F-4D97-AF65-F5344CB8AC3E}">
        <p14:creationId xmlns:p14="http://schemas.microsoft.com/office/powerpoint/2010/main" val="201285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来年度の事情と方針（安田先生向け）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8"/>
            <a:ext cx="11364723" cy="296029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来年度の契約で、最適化技術の共同研究を終了する予定。</a:t>
            </a:r>
            <a:endParaRPr lang="en-US" altLang="ja-JP" sz="2800" dirty="0"/>
          </a:p>
          <a:p>
            <a:pPr lvl="1">
              <a:defRPr/>
            </a:pPr>
            <a:r>
              <a:rPr lang="ja-JP" altLang="en-US" sz="2400" dirty="0"/>
              <a:t>社内研究企画テーマは、</a:t>
            </a:r>
            <a:r>
              <a:rPr lang="en-US" altLang="ja-JP" sz="2400" dirty="0"/>
              <a:t>2022</a:t>
            </a:r>
            <a:r>
              <a:rPr lang="ja-JP" altLang="en-US" sz="2400" dirty="0"/>
              <a:t>年度の進捗がほぼ無く、立て直す可能性が高い</a:t>
            </a:r>
            <a:endParaRPr lang="en-US" altLang="ja-JP" sz="2400" dirty="0"/>
          </a:p>
          <a:p>
            <a:pPr lvl="2">
              <a:spcBef>
                <a:spcPts val="1200"/>
              </a:spcBef>
              <a:buFont typeface="Wingdings" panose="05000000000000000000" pitchFamily="2" charset="2"/>
              <a:buChar char="Ø"/>
              <a:defRPr/>
            </a:pPr>
            <a:r>
              <a:rPr lang="ja-JP" altLang="en-US" sz="2000" dirty="0"/>
              <a:t>モデリング技術開発／市場調査が大幅に停滞し、実応用に近い最適化の検証も限定される</a:t>
            </a:r>
            <a:endParaRPr lang="en-US" altLang="ja-JP" sz="2000" dirty="0"/>
          </a:p>
          <a:p>
            <a:pPr lvl="1">
              <a:defRPr/>
            </a:pPr>
            <a:r>
              <a:rPr lang="ja-JP" altLang="en-US" sz="2400" dirty="0"/>
              <a:t>熊谷の業務負担が非常に大きくなり、学生対応に十分割けなくなってきた</a:t>
            </a:r>
            <a:endParaRPr lang="en-US" altLang="ja-JP" sz="2400" dirty="0"/>
          </a:p>
          <a:p>
            <a:pPr lvl="2">
              <a:spcBef>
                <a:spcPts val="1200"/>
              </a:spcBef>
              <a:buFont typeface="Wingdings" panose="05000000000000000000" pitchFamily="2" charset="2"/>
              <a:buChar char="Ø"/>
              <a:defRPr/>
            </a:pPr>
            <a:r>
              <a:rPr lang="ja-JP" altLang="en-US" sz="2000" dirty="0"/>
              <a:t>プラント操業最適以外に、米国のプロセスデータ解析、酵素設計テーマリーダーを兼任している</a:t>
            </a:r>
            <a:endParaRPr lang="en-US" altLang="ja-JP" sz="2400" dirty="0"/>
          </a:p>
          <a:p>
            <a:pPr>
              <a:defRPr/>
            </a:pPr>
            <a:r>
              <a:rPr lang="ja-JP" altLang="en-US" sz="2800" dirty="0"/>
              <a:t>来年度は下記の方針を考えている。</a:t>
            </a:r>
            <a:endParaRPr lang="en-US" altLang="ja-JP" sz="2800" dirty="0"/>
          </a:p>
          <a:p>
            <a:pPr lvl="1">
              <a:defRPr/>
            </a:pPr>
            <a:r>
              <a:rPr lang="ja-JP" altLang="en-US" sz="2400" dirty="0"/>
              <a:t>バイナリ変数対処と検証を進め、有望なアルゴリズム</a:t>
            </a:r>
            <a:r>
              <a:rPr lang="ja-JP" altLang="en-US" dirty="0"/>
              <a:t>（問題分割／違反量削減優先）</a:t>
            </a:r>
            <a:r>
              <a:rPr lang="ja-JP" altLang="en-US" sz="2400" dirty="0"/>
              <a:t>の性能傾向を明らかにし、目標条件に最も期待できるアルゴリズムを結論づける。</a:t>
            </a:r>
            <a:endParaRPr lang="en-US" altLang="ja-JP" sz="2000" dirty="0"/>
          </a:p>
          <a:p>
            <a:pPr lvl="2">
              <a:spcBef>
                <a:spcPts val="1200"/>
              </a:spcBef>
              <a:buFont typeface="Wingdings" panose="05000000000000000000" pitchFamily="2" charset="2"/>
              <a:buChar char="Ø"/>
              <a:defRPr/>
            </a:pPr>
            <a:r>
              <a:rPr lang="ja-JP" altLang="en-US" sz="2000" dirty="0"/>
              <a:t>上期に米国再生水プラントで適用する可能性が高い</a:t>
            </a:r>
            <a:endParaRPr lang="en-US" altLang="ja-JP" sz="2000" dirty="0"/>
          </a:p>
          <a:p>
            <a:pPr lvl="1">
              <a:defRPr/>
            </a:pPr>
            <a:r>
              <a:rPr lang="ja-JP" altLang="en-US" sz="2400" dirty="0"/>
              <a:t>学生の研究は上記を踏まえた改良を基本とするが、契約満了後も最低限熊谷からサポートする予定</a:t>
            </a:r>
            <a:r>
              <a:rPr lang="ja-JP" altLang="en-US" dirty="0"/>
              <a:t>（主に宇津本さん）。</a:t>
            </a:r>
            <a:endParaRPr lang="en-US" altLang="ja-JP" dirty="0"/>
          </a:p>
        </p:txBody>
      </p:sp>
      <p:sp>
        <p:nvSpPr>
          <p:cNvPr id="22" name="テキスト ボックス 21">
            <a:extLst>
              <a:ext uri="{FF2B5EF4-FFF2-40B4-BE49-F238E27FC236}">
                <a16:creationId xmlns:a16="http://schemas.microsoft.com/office/drawing/2014/main" id="{DD452461-EA0B-4CA9-AC6C-A104AD668F2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91946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都立大学生の研究体制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来期は最大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22" name="テキスト ボックス 21">
            <a:extLst>
              <a:ext uri="{FF2B5EF4-FFF2-40B4-BE49-F238E27FC236}">
                <a16:creationId xmlns:a16="http://schemas.microsoft.com/office/drawing/2014/main" id="{DD452461-EA0B-4CA9-AC6C-A104AD668F2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503202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623178"/>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147765" y="2969181"/>
            <a:ext cx="1482639" cy="369332"/>
          </a:xfrm>
          <a:prstGeom prst="rect">
            <a:avLst/>
          </a:prstGeom>
          <a:noFill/>
        </p:spPr>
        <p:txBody>
          <a:bodyPr wrap="square" rtlCol="0">
            <a:spAutoFit/>
          </a:bodyPr>
          <a:lstStyle/>
          <a:p>
            <a:r>
              <a:rPr kumimoji="1" lang="ja-JP" altLang="en-US" sz="1400" dirty="0"/>
              <a:t>修了</a:t>
            </a:r>
            <a:r>
              <a:rPr kumimoji="1" lang="ja-JP" altLang="en-US" dirty="0"/>
              <a:t>小嶋さん</a:t>
            </a:r>
          </a:p>
        </p:txBody>
      </p:sp>
      <p:sp>
        <p:nvSpPr>
          <p:cNvPr id="32" name="テキスト ボックス 31">
            <a:extLst>
              <a:ext uri="{FF2B5EF4-FFF2-40B4-BE49-F238E27FC236}">
                <a16:creationId xmlns:a16="http://schemas.microsoft.com/office/drawing/2014/main" id="{17E5A659-8187-4853-B3DB-A238A362528C}"/>
              </a:ext>
            </a:extLst>
          </p:cNvPr>
          <p:cNvSpPr txBox="1"/>
          <p:nvPr/>
        </p:nvSpPr>
        <p:spPr>
          <a:xfrm>
            <a:off x="147765" y="4014710"/>
            <a:ext cx="1482639" cy="369332"/>
          </a:xfrm>
          <a:prstGeom prst="rect">
            <a:avLst/>
          </a:prstGeom>
          <a:noFill/>
        </p:spPr>
        <p:txBody>
          <a:bodyPr wrap="square" rtlCol="0">
            <a:spAutoFit/>
          </a:bodyPr>
          <a:lstStyle/>
          <a:p>
            <a:r>
              <a:rPr kumimoji="1" lang="ja-JP" altLang="en-US" sz="1400" dirty="0"/>
              <a:t>新</a:t>
            </a:r>
            <a:r>
              <a:rPr kumimoji="1" lang="en-US" altLang="ja-JP" sz="1400" dirty="0"/>
              <a:t>M2</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0883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7351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593565"/>
            <a:ext cx="4674805" cy="16479"/>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6613656" y="5591202"/>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7305115" y="5837485"/>
            <a:ext cx="3193699" cy="376881"/>
          </a:xfrm>
          <a:prstGeom prst="wedgeRoundRectCallout">
            <a:avLst>
              <a:gd name="adj1" fmla="val -37736"/>
              <a:gd name="adj2" fmla="val -9231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6904255" y="5254434"/>
            <a:ext cx="4235455" cy="307777"/>
          </a:xfrm>
          <a:prstGeom prst="rect">
            <a:avLst/>
          </a:prstGeom>
          <a:noFill/>
        </p:spPr>
        <p:txBody>
          <a:bodyPr wrap="none" rtlCol="0">
            <a:spAutoFit/>
          </a:bodyPr>
          <a:lstStyle/>
          <a:p>
            <a:r>
              <a:rPr kumimoji="1" lang="ja-JP" altLang="en-US" sz="1400" dirty="0"/>
              <a:t>スケジュール問題およびデータ駆動非線形モデルでの適用</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6" idx="0"/>
          </p:cNvCxnSpPr>
          <p:nvPr/>
        </p:nvCxnSpPr>
        <p:spPr>
          <a:xfrm flipV="1">
            <a:off x="1916449" y="3188355"/>
            <a:ext cx="2154731"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404900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373032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2227887" y="305911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804914" y="2740430"/>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5215399"/>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147765" y="2394099"/>
            <a:ext cx="1780064" cy="369332"/>
          </a:xfrm>
          <a:prstGeom prst="rect">
            <a:avLst/>
          </a:prstGeom>
          <a:noFill/>
        </p:spPr>
        <p:txBody>
          <a:bodyPr wrap="square" rtlCol="0">
            <a:spAutoFit/>
          </a:bodyPr>
          <a:lstStyle/>
          <a:p>
            <a:r>
              <a:rPr kumimoji="1" lang="ja-JP" altLang="en-US" sz="1400" dirty="0"/>
              <a:t>新</a:t>
            </a:r>
            <a:r>
              <a:rPr kumimoji="1" lang="en-US" altLang="ja-JP" sz="1400" dirty="0"/>
              <a:t>M1</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765" y="1769140"/>
            <a:ext cx="1523096" cy="369332"/>
          </a:xfrm>
          <a:prstGeom prst="rect">
            <a:avLst/>
          </a:prstGeom>
          <a:noFill/>
        </p:spPr>
        <p:txBody>
          <a:bodyPr wrap="square" rtlCol="0">
            <a:spAutoFit/>
          </a:bodyPr>
          <a:lstStyle/>
          <a:p>
            <a:r>
              <a:rPr kumimoji="1" lang="ja-JP" altLang="en-US" sz="1400" dirty="0"/>
              <a:t>新</a:t>
            </a:r>
            <a:r>
              <a:rPr kumimoji="1" lang="en-US" altLang="ja-JP" sz="1400" dirty="0"/>
              <a:t>D2</a:t>
            </a:r>
            <a:r>
              <a:rPr kumimoji="1" lang="ja-JP" altLang="en-US" dirty="0"/>
              <a:t>安田さん</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6" name="二等辺三角形 55">
            <a:extLst>
              <a:ext uri="{FF2B5EF4-FFF2-40B4-BE49-F238E27FC236}">
                <a16:creationId xmlns:a16="http://schemas.microsoft.com/office/drawing/2014/main" id="{BB040B91-1134-4513-B504-80B182086125}"/>
              </a:ext>
            </a:extLst>
          </p:cNvPr>
          <p:cNvSpPr/>
          <p:nvPr/>
        </p:nvSpPr>
        <p:spPr>
          <a:xfrm rot="10800000">
            <a:off x="3989179" y="305911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テキスト ボックス 58">
            <a:extLst>
              <a:ext uri="{FF2B5EF4-FFF2-40B4-BE49-F238E27FC236}">
                <a16:creationId xmlns:a16="http://schemas.microsoft.com/office/drawing/2014/main" id="{AF4A3DBD-0762-4EA5-A980-391990F4F6B2}"/>
              </a:ext>
            </a:extLst>
          </p:cNvPr>
          <p:cNvSpPr txBox="1"/>
          <p:nvPr/>
        </p:nvSpPr>
        <p:spPr>
          <a:xfrm>
            <a:off x="3566206" y="2740430"/>
            <a:ext cx="975077" cy="307777"/>
          </a:xfrm>
          <a:prstGeom prst="rect">
            <a:avLst/>
          </a:prstGeom>
          <a:noFill/>
        </p:spPr>
        <p:txBody>
          <a:bodyPr wrap="square" rtlCol="0">
            <a:spAutoFit/>
          </a:bodyPr>
          <a:lstStyle/>
          <a:p>
            <a:pPr algn="ctr"/>
            <a:r>
              <a:rPr kumimoji="1" lang="ja-JP" altLang="en-US" sz="1400" dirty="0"/>
              <a:t>査読対応</a:t>
            </a:r>
          </a:p>
        </p:txBody>
      </p:sp>
      <p:sp>
        <p:nvSpPr>
          <p:cNvPr id="61" name="テキスト ボックス 60">
            <a:extLst>
              <a:ext uri="{FF2B5EF4-FFF2-40B4-BE49-F238E27FC236}">
                <a16:creationId xmlns:a16="http://schemas.microsoft.com/office/drawing/2014/main" id="{24C5997D-B71B-4E36-8916-269F2D8E3C07}"/>
              </a:ext>
            </a:extLst>
          </p:cNvPr>
          <p:cNvSpPr txBox="1"/>
          <p:nvPr/>
        </p:nvSpPr>
        <p:spPr>
          <a:xfrm>
            <a:off x="3102391" y="5246755"/>
            <a:ext cx="2411238" cy="307777"/>
          </a:xfrm>
          <a:prstGeom prst="rect">
            <a:avLst/>
          </a:prstGeom>
          <a:noFill/>
        </p:spPr>
        <p:txBody>
          <a:bodyPr wrap="none" rtlCol="0">
            <a:spAutoFit/>
          </a:bodyPr>
          <a:lstStyle/>
          <a:p>
            <a:r>
              <a:rPr kumimoji="1" lang="ja-JP" altLang="en-US" sz="1400" dirty="0"/>
              <a:t>バイナリ変数への対処法の検討</a:t>
            </a:r>
          </a:p>
        </p:txBody>
      </p:sp>
      <p:sp>
        <p:nvSpPr>
          <p:cNvPr id="62" name="吹き出し: 角を丸めた四角形 61">
            <a:extLst>
              <a:ext uri="{FF2B5EF4-FFF2-40B4-BE49-F238E27FC236}">
                <a16:creationId xmlns:a16="http://schemas.microsoft.com/office/drawing/2014/main" id="{2CCDCACC-EFF1-4E36-87B1-91210E761B1A}"/>
              </a:ext>
            </a:extLst>
          </p:cNvPr>
          <p:cNvSpPr/>
          <p:nvPr/>
        </p:nvSpPr>
        <p:spPr>
          <a:xfrm>
            <a:off x="4677222" y="2965184"/>
            <a:ext cx="2406154" cy="331358"/>
          </a:xfrm>
          <a:prstGeom prst="wedgeRoundRectCallout">
            <a:avLst>
              <a:gd name="adj1" fmla="val -64259"/>
              <a:gd name="adj2" fmla="val 11168"/>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レター投稿だけ対応予定</a:t>
            </a:r>
          </a:p>
        </p:txBody>
      </p:sp>
      <p:cxnSp>
        <p:nvCxnSpPr>
          <p:cNvPr id="63" name="直線矢印コネクタ 62">
            <a:extLst>
              <a:ext uri="{FF2B5EF4-FFF2-40B4-BE49-F238E27FC236}">
                <a16:creationId xmlns:a16="http://schemas.microsoft.com/office/drawing/2014/main" id="{2A5B78AF-5F2F-4761-87D6-C045D290FC67}"/>
              </a:ext>
            </a:extLst>
          </p:cNvPr>
          <p:cNvCxnSpPr>
            <a:cxnSpLocks/>
            <a:endCxn id="33" idx="0"/>
          </p:cNvCxnSpPr>
          <p:nvPr/>
        </p:nvCxnSpPr>
        <p:spPr>
          <a:xfrm>
            <a:off x="1923155" y="4198542"/>
            <a:ext cx="4173749" cy="1905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1882589" y="2627095"/>
            <a:ext cx="4173749" cy="1905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6" name="テキスト ボックス 75">
            <a:extLst>
              <a:ext uri="{FF2B5EF4-FFF2-40B4-BE49-F238E27FC236}">
                <a16:creationId xmlns:a16="http://schemas.microsoft.com/office/drawing/2014/main" id="{F5A80BE0-77C4-40C2-9C9A-EE3249DE3BCC}"/>
              </a:ext>
            </a:extLst>
          </p:cNvPr>
          <p:cNvSpPr txBox="1"/>
          <p:nvPr/>
        </p:nvSpPr>
        <p:spPr>
          <a:xfrm>
            <a:off x="2538330" y="3890765"/>
            <a:ext cx="2860078" cy="307777"/>
          </a:xfrm>
          <a:prstGeom prst="rect">
            <a:avLst/>
          </a:prstGeom>
          <a:noFill/>
        </p:spPr>
        <p:txBody>
          <a:bodyPr wrap="none" rtlCol="0">
            <a:spAutoFit/>
          </a:bodyPr>
          <a:lstStyle/>
          <a:p>
            <a:r>
              <a:rPr kumimoji="1" lang="ja-JP" altLang="en-US" sz="1400" dirty="0"/>
              <a:t>バイナリ変数への対処法の検討・検証</a:t>
            </a:r>
          </a:p>
        </p:txBody>
      </p:sp>
      <p:sp>
        <p:nvSpPr>
          <p:cNvPr id="87" name="テキスト ボックス 86">
            <a:extLst>
              <a:ext uri="{FF2B5EF4-FFF2-40B4-BE49-F238E27FC236}">
                <a16:creationId xmlns:a16="http://schemas.microsoft.com/office/drawing/2014/main" id="{F21054FB-A27B-4B02-A1B0-49B68120E0E2}"/>
              </a:ext>
            </a:extLst>
          </p:cNvPr>
          <p:cNvSpPr txBox="1"/>
          <p:nvPr/>
        </p:nvSpPr>
        <p:spPr>
          <a:xfrm>
            <a:off x="2790414" y="2299801"/>
            <a:ext cx="2036135" cy="307777"/>
          </a:xfrm>
          <a:prstGeom prst="rect">
            <a:avLst/>
          </a:prstGeom>
          <a:noFill/>
        </p:spPr>
        <p:txBody>
          <a:bodyPr wrap="none" rtlCol="0">
            <a:spAutoFit/>
          </a:bodyPr>
          <a:lstStyle/>
          <a:p>
            <a:r>
              <a:rPr kumimoji="1" lang="ja-JP" altLang="en-US" sz="1400" dirty="0"/>
              <a:t>制約対処法の検討・検証</a:t>
            </a:r>
          </a:p>
        </p:txBody>
      </p:sp>
    </p:spTree>
    <p:extLst>
      <p:ext uri="{BB962C8B-B14F-4D97-AF65-F5344CB8AC3E}">
        <p14:creationId xmlns:p14="http://schemas.microsoft.com/office/powerpoint/2010/main" val="319369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244931363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二段階目の問題分割およびバイナリ変数に合致した近傍生成法を検討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バイナリ変数、非線形性の実プラント問題で検証する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
        <p:nvSpPr>
          <p:cNvPr id="8" name="テキスト ボックス 7">
            <a:extLst>
              <a:ext uri="{FF2B5EF4-FFF2-40B4-BE49-F238E27FC236}">
                <a16:creationId xmlns:a16="http://schemas.microsoft.com/office/drawing/2014/main" id="{767C954F-0F78-4BC1-8444-9A80BAA0120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4017980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来期も引き続き、ご協力をよろしくお願いいたします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38</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56926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9101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384984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23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375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22180"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53445" y="3144342"/>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sp>
        <p:nvSpPr>
          <p:cNvPr id="59" name="吹き出し: 角を丸めた四角形 58">
            <a:extLst>
              <a:ext uri="{FF2B5EF4-FFF2-40B4-BE49-F238E27FC236}">
                <a16:creationId xmlns:a16="http://schemas.microsoft.com/office/drawing/2014/main" id="{C27F9AB8-CE0F-4E99-B29D-CB27DF9F520C}"/>
              </a:ext>
            </a:extLst>
          </p:cNvPr>
          <p:cNvSpPr/>
          <p:nvPr/>
        </p:nvSpPr>
        <p:spPr>
          <a:xfrm>
            <a:off x="8609434" y="390959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途中から</a:t>
            </a:r>
          </a:p>
        </p:txBody>
      </p:sp>
    </p:spTree>
    <p:extLst>
      <p:ext uri="{BB962C8B-B14F-4D97-AF65-F5344CB8AC3E}">
        <p14:creationId xmlns:p14="http://schemas.microsoft.com/office/powerpoint/2010/main" val="86396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246489562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実応用の特徴を含む問題を用いて、</a:t>
            </a:r>
            <a:r>
              <a:rPr lang="en-US" altLang="ja-JP" sz="2800" dirty="0"/>
              <a:t>2</a:t>
            </a:r>
            <a:r>
              <a:rPr lang="ja-JP" altLang="en-US" sz="2800" dirty="0"/>
              <a:t>種の制約対処法を比較し、アルゴリズムの特徴や有効性を明らかにした。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5267</TotalTime>
  <Words>7341</Words>
  <Application>Microsoft Office PowerPoint</Application>
  <PresentationFormat>ワイド画面</PresentationFormat>
  <Paragraphs>1289</Paragraphs>
  <Slides>51</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Meiryo UI</vt:lpstr>
      <vt:lpstr>游ゴシック</vt:lpstr>
      <vt:lpstr>Arial</vt:lpstr>
      <vt:lpstr>Cambria Math</vt:lpstr>
      <vt:lpstr>Wingdings</vt:lpstr>
      <vt:lpstr>Yokogawa_Template_Standard</vt:lpstr>
      <vt:lpstr>共同研究の2022年度成果報告と 来年度のご相談について（事前説明）</vt:lpstr>
      <vt:lpstr>今回のお打合せの目的と概要</vt:lpstr>
      <vt:lpstr>アジェンダ</vt:lpstr>
      <vt:lpstr>研究目的・内容</vt:lpstr>
      <vt:lpstr>アプローチ</vt:lpstr>
      <vt:lpstr>2022年度 共同研究　下期進捗</vt:lpstr>
      <vt:lpstr>最適化方法</vt:lpstr>
      <vt:lpstr>成果概要</vt:lpstr>
      <vt:lpstr>最適化問題</vt:lpstr>
      <vt:lpstr>結果まとめ</vt:lpstr>
      <vt:lpstr>探索性能：最良解の推移</vt:lpstr>
      <vt:lpstr>合体アルゴリズムのスケジューリング問題への適用</vt:lpstr>
      <vt:lpstr>今回使用した問題：製紙工場・蒸解工程</vt:lpstr>
      <vt:lpstr>最適化問題</vt:lpstr>
      <vt:lpstr>結果まとめ</vt:lpstr>
      <vt:lpstr>探索性能：最良解の推移</vt:lpstr>
      <vt:lpstr>算出された操作計画</vt:lpstr>
      <vt:lpstr>最適化問題</vt:lpstr>
      <vt:lpstr>結果まとめ</vt:lpstr>
      <vt:lpstr>探索性能：最良解の推移</vt:lpstr>
      <vt:lpstr>アルゴリズム開発・検証の進捗</vt:lpstr>
      <vt:lpstr>問題分割における正規化法と問題点</vt:lpstr>
      <vt:lpstr>新たな正規化法と探索性能</vt:lpstr>
      <vt:lpstr>2022年度 外部発表</vt:lpstr>
      <vt:lpstr>2022年度　技術評価状況（最適化技術）</vt:lpstr>
      <vt:lpstr>研究目標との差異</vt:lpstr>
      <vt:lpstr>問題クラスとアルゴリズムの対応関係</vt:lpstr>
      <vt:lpstr>バイナリ変数への拡張</vt:lpstr>
      <vt:lpstr>制約起因の非連結性</vt:lpstr>
      <vt:lpstr>パレートフロンティアの広さ</vt:lpstr>
      <vt:lpstr>多数制約と高次元</vt:lpstr>
      <vt:lpstr>問題難易度と検証範囲の関係</vt:lpstr>
      <vt:lpstr>来年度の事情と方針（安田先生向け）</vt:lpstr>
      <vt:lpstr>2023年度 都立大学生の研究体制</vt:lpstr>
      <vt:lpstr>2023年度 研究開発計画</vt:lpstr>
      <vt:lpstr>2023年度 研究開発項目</vt:lpstr>
      <vt:lpstr>まとめ</vt:lpstr>
      <vt:lpstr>PowerPoint プレゼンテーション</vt:lpstr>
      <vt:lpstr>制約対処法の分類</vt:lpstr>
      <vt:lpstr>問題規模</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lpstr>問題分割に基づく制約対処法</vt:lpstr>
      <vt:lpstr>対象問題の性質と課題の対応関係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850</cp:revision>
  <dcterms:created xsi:type="dcterms:W3CDTF">2022-01-26T00:23:42Z</dcterms:created>
  <dcterms:modified xsi:type="dcterms:W3CDTF">2023-03-17T08:06:31Z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